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1" r:id="rId6"/>
    <p:sldId id="262" r:id="rId7"/>
    <p:sldId id="263"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BD9F4B"/>
    <a:srgbClr val="CEB778"/>
    <a:srgbClr val="CFB059"/>
    <a:srgbClr val="D0C258"/>
    <a:srgbClr val="E0C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9" d="100"/>
          <a:sy n="79" d="100"/>
        </p:scale>
        <p:origin x="91" y="2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A9CC-81B1-46A9-A693-74F750AF5B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8B57CA-CEE9-47C6-AE7A-693572B0D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C78D2A-AA33-498F-87ED-8C4E19C52801}"/>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5" name="Footer Placeholder 4">
            <a:extLst>
              <a:ext uri="{FF2B5EF4-FFF2-40B4-BE49-F238E27FC236}">
                <a16:creationId xmlns:a16="http://schemas.microsoft.com/office/drawing/2014/main" id="{E9B638D4-72AA-47B6-94B9-AAF1B29378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22049-0DE2-487C-8C5E-50A7AE9B32D0}"/>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32632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24CD-BCAF-4188-BE94-2A6E244EA0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CFC5F5-D32B-4E65-81B3-3BF50B242D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2E7577-F065-4741-8F03-A3DFF3F43104}"/>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5" name="Footer Placeholder 4">
            <a:extLst>
              <a:ext uri="{FF2B5EF4-FFF2-40B4-BE49-F238E27FC236}">
                <a16:creationId xmlns:a16="http://schemas.microsoft.com/office/drawing/2014/main" id="{30E553DA-4E9D-415A-9417-185502D3E7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7CB4B3-B586-4370-AC70-09AAB482F35D}"/>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418005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6F7A4E-B046-4D38-9EB6-3DF3438E15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A059F7-CD93-4B80-8AD8-7A44822334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BAFBA1-F667-458A-9DD0-89D0451CC315}"/>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5" name="Footer Placeholder 4">
            <a:extLst>
              <a:ext uri="{FF2B5EF4-FFF2-40B4-BE49-F238E27FC236}">
                <a16:creationId xmlns:a16="http://schemas.microsoft.com/office/drawing/2014/main" id="{A7AE1ABB-8DC8-4ACC-8303-9BDEEB1A60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47D8BD-68DC-4B00-BDDC-81048D2B6FD0}"/>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2179928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BA41-E6A5-4E6C-9070-9058F39982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FFB5D8-A6EC-4EDB-B6C1-2D4E4EF662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25ED3F-1113-42C9-B426-AE03DA273CB6}"/>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5" name="Footer Placeholder 4">
            <a:extLst>
              <a:ext uri="{FF2B5EF4-FFF2-40B4-BE49-F238E27FC236}">
                <a16:creationId xmlns:a16="http://schemas.microsoft.com/office/drawing/2014/main" id="{FFA93829-2ABB-4829-89EA-68E8C913E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DC8ECB-E2AF-45F1-A26D-38664F3792EF}"/>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88631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1AE7-91BB-4C2F-97B2-1179188C8F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B5E0C7-6765-41C3-9C66-5D4E37774C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D61A89-892D-40B0-B846-0984C5C1A3B8}"/>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5" name="Footer Placeholder 4">
            <a:extLst>
              <a:ext uri="{FF2B5EF4-FFF2-40B4-BE49-F238E27FC236}">
                <a16:creationId xmlns:a16="http://schemas.microsoft.com/office/drawing/2014/main" id="{C4E44A23-E35B-4D95-A2FE-65F8FB835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AE6F8D-6F8D-42B6-882C-BDDB458BC550}"/>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369667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21D8-A3B6-407F-8534-6B3279A45E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6B76B0-AF84-4C09-8B22-ADEE0760B0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F5A5C4-4DC1-4AD7-97C9-4F094189F3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BA366A-C1FD-43D3-A42A-9E03CFF29D5D}"/>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6" name="Footer Placeholder 5">
            <a:extLst>
              <a:ext uri="{FF2B5EF4-FFF2-40B4-BE49-F238E27FC236}">
                <a16:creationId xmlns:a16="http://schemas.microsoft.com/office/drawing/2014/main" id="{9181C522-0A72-43DC-A7FF-A53ABA4A55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FB70BF-51D7-491E-AA5B-2E1FCF184616}"/>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1360571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8EAD-C55D-401C-A577-F2831992CC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8D88E9-F2AD-4F32-9E72-F581819C61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F208FE-E533-4029-834D-2BD49BB50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58AE2A-19C9-4F9D-A92B-084B3AE54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F0F512-9383-4F3D-8271-F1E2129CC5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10DCE3-7401-46AF-9419-AA170138BFC3}"/>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8" name="Footer Placeholder 7">
            <a:extLst>
              <a:ext uri="{FF2B5EF4-FFF2-40B4-BE49-F238E27FC236}">
                <a16:creationId xmlns:a16="http://schemas.microsoft.com/office/drawing/2014/main" id="{3487292F-BC68-4759-9AC6-5BA7FB9B82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D098D5-8C03-444A-B573-1C157A8D7F55}"/>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233984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4AF48-4559-464A-A408-40661175CA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242F31-3E9B-4B9D-B3DA-2EACCE037DD1}"/>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4" name="Footer Placeholder 3">
            <a:extLst>
              <a:ext uri="{FF2B5EF4-FFF2-40B4-BE49-F238E27FC236}">
                <a16:creationId xmlns:a16="http://schemas.microsoft.com/office/drawing/2014/main" id="{4D7F44D4-71F4-466D-84C8-0A8D15F662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C3173C-753A-483A-8FB9-30F21122F292}"/>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226809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F486E-1A33-47F4-94E4-9588B4B8C58A}"/>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3" name="Footer Placeholder 2">
            <a:extLst>
              <a:ext uri="{FF2B5EF4-FFF2-40B4-BE49-F238E27FC236}">
                <a16:creationId xmlns:a16="http://schemas.microsoft.com/office/drawing/2014/main" id="{8F246CED-2EF5-4290-AEFB-CE9BE19283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939FF8-88AC-4038-BC0C-E14C95858E35}"/>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2890711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4B51-AB17-4220-A144-1E8C9B1A9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47F32A-AE24-4001-8BC8-487A80819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837C2E-23A5-42BD-8E70-821329E23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5F9F56-5028-4DBE-B69C-013D1D7AB3D5}"/>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6" name="Footer Placeholder 5">
            <a:extLst>
              <a:ext uri="{FF2B5EF4-FFF2-40B4-BE49-F238E27FC236}">
                <a16:creationId xmlns:a16="http://schemas.microsoft.com/office/drawing/2014/main" id="{54017C28-A605-4933-9EC9-8B2F5FBC16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977300-8BAF-4789-9A07-2FCD086C022C}"/>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209417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971A-39AA-417A-AD72-EFB087019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389C85E-1E5D-43AA-870F-EAB7E20CA9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57EF2B-D947-4E39-849E-FAC130EFA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17479B-CB98-463C-883A-B708180FAB92}"/>
              </a:ext>
            </a:extLst>
          </p:cNvPr>
          <p:cNvSpPr>
            <a:spLocks noGrp="1"/>
          </p:cNvSpPr>
          <p:nvPr>
            <p:ph type="dt" sz="half" idx="10"/>
          </p:nvPr>
        </p:nvSpPr>
        <p:spPr/>
        <p:txBody>
          <a:bodyPr/>
          <a:lstStyle/>
          <a:p>
            <a:fld id="{35227F21-2DDD-4B4D-A6AD-8786F41BF87F}" type="datetimeFigureOut">
              <a:rPr lang="en-GB" smtClean="0"/>
              <a:t>10/10/2019</a:t>
            </a:fld>
            <a:endParaRPr lang="en-GB"/>
          </a:p>
        </p:txBody>
      </p:sp>
      <p:sp>
        <p:nvSpPr>
          <p:cNvPr id="6" name="Footer Placeholder 5">
            <a:extLst>
              <a:ext uri="{FF2B5EF4-FFF2-40B4-BE49-F238E27FC236}">
                <a16:creationId xmlns:a16="http://schemas.microsoft.com/office/drawing/2014/main" id="{EA01EE42-4967-4FE1-BE8F-7CE897493A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A1A4AE-C88A-4868-8EF9-2093FA874D83}"/>
              </a:ext>
            </a:extLst>
          </p:cNvPr>
          <p:cNvSpPr>
            <a:spLocks noGrp="1"/>
          </p:cNvSpPr>
          <p:nvPr>
            <p:ph type="sldNum" sz="quarter" idx="12"/>
          </p:nvPr>
        </p:nvSpPr>
        <p:spPr/>
        <p:txBody>
          <a:bodyPr/>
          <a:lstStyle/>
          <a:p>
            <a:fld id="{46401690-A2CA-4AB3-A56B-C2AB97C0BDAC}" type="slidenum">
              <a:rPr lang="en-GB" smtClean="0"/>
              <a:t>‹#›</a:t>
            </a:fld>
            <a:endParaRPr lang="en-GB"/>
          </a:p>
        </p:txBody>
      </p:sp>
    </p:spTree>
    <p:extLst>
      <p:ext uri="{BB962C8B-B14F-4D97-AF65-F5344CB8AC3E}">
        <p14:creationId xmlns:p14="http://schemas.microsoft.com/office/powerpoint/2010/main" val="371394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6EEDDD-20E0-416F-A0A5-1F10E3DBBB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229ED7-3098-4CD1-9665-51CF36B33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8A1277-9AAF-4C99-83CD-253E321CC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227F21-2DDD-4B4D-A6AD-8786F41BF87F}" type="datetimeFigureOut">
              <a:rPr lang="en-GB" smtClean="0"/>
              <a:t>10/10/2019</a:t>
            </a:fld>
            <a:endParaRPr lang="en-GB"/>
          </a:p>
        </p:txBody>
      </p:sp>
      <p:sp>
        <p:nvSpPr>
          <p:cNvPr id="5" name="Footer Placeholder 4">
            <a:extLst>
              <a:ext uri="{FF2B5EF4-FFF2-40B4-BE49-F238E27FC236}">
                <a16:creationId xmlns:a16="http://schemas.microsoft.com/office/drawing/2014/main" id="{22FC2F03-9765-4808-BF5E-D353B420B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3F5173-073F-47BD-BDB4-754D3B88D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01690-A2CA-4AB3-A56B-C2AB97C0BDAC}" type="slidenum">
              <a:rPr lang="en-GB" smtClean="0"/>
              <a:t>‹#›</a:t>
            </a:fld>
            <a:endParaRPr lang="en-GB"/>
          </a:p>
        </p:txBody>
      </p:sp>
    </p:spTree>
    <p:extLst>
      <p:ext uri="{BB962C8B-B14F-4D97-AF65-F5344CB8AC3E}">
        <p14:creationId xmlns:p14="http://schemas.microsoft.com/office/powerpoint/2010/main" val="1913725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4D1432-9C35-4AC9-A2B5-19336059DCD9}"/>
              </a:ext>
            </a:extLst>
          </p:cNvPr>
          <p:cNvSpPr/>
          <p:nvPr/>
        </p:nvSpPr>
        <p:spPr>
          <a:xfrm>
            <a:off x="429985" y="352457"/>
            <a:ext cx="11332029" cy="6153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2">
            <a:extLst>
              <a:ext uri="{FF2B5EF4-FFF2-40B4-BE49-F238E27FC236}">
                <a16:creationId xmlns:a16="http://schemas.microsoft.com/office/drawing/2014/main" id="{42F842D8-FF90-4CF3-B924-D13B1BC31203}"/>
              </a:ext>
            </a:extLst>
          </p:cNvPr>
          <p:cNvSpPr txBox="1">
            <a:spLocks/>
          </p:cNvSpPr>
          <p:nvPr/>
        </p:nvSpPr>
        <p:spPr bwMode="auto">
          <a:xfrm>
            <a:off x="1041762" y="2274396"/>
            <a:ext cx="10108474" cy="200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kern="1200" spc="600" baseline="0">
                <a:solidFill>
                  <a:schemeClr val="bg1"/>
                </a:solidFill>
                <a:latin typeface="Neutraface Text Demi" pitchFamily="50" charset="0"/>
                <a:ea typeface="+mj-ea"/>
                <a:cs typeface="+mj-cs"/>
              </a:defRPr>
            </a:lvl1pPr>
            <a:lvl2pPr algn="l" rtl="0" eaLnBrk="0" fontAlgn="base" hangingPunct="0">
              <a:spcBef>
                <a:spcPct val="0"/>
              </a:spcBef>
              <a:spcAft>
                <a:spcPct val="0"/>
              </a:spcAft>
              <a:defRPr sz="3600">
                <a:solidFill>
                  <a:srgbClr val="AE0F0A"/>
                </a:solidFill>
                <a:latin typeface="Neutraface Text Demi" pitchFamily="50" charset="0"/>
              </a:defRPr>
            </a:lvl2pPr>
            <a:lvl3pPr algn="l" rtl="0" eaLnBrk="0" fontAlgn="base" hangingPunct="0">
              <a:spcBef>
                <a:spcPct val="0"/>
              </a:spcBef>
              <a:spcAft>
                <a:spcPct val="0"/>
              </a:spcAft>
              <a:defRPr sz="3600">
                <a:solidFill>
                  <a:srgbClr val="AE0F0A"/>
                </a:solidFill>
                <a:latin typeface="Neutraface Text Demi" pitchFamily="50" charset="0"/>
              </a:defRPr>
            </a:lvl3pPr>
            <a:lvl4pPr algn="l" rtl="0" eaLnBrk="0" fontAlgn="base" hangingPunct="0">
              <a:spcBef>
                <a:spcPct val="0"/>
              </a:spcBef>
              <a:spcAft>
                <a:spcPct val="0"/>
              </a:spcAft>
              <a:defRPr sz="3600">
                <a:solidFill>
                  <a:srgbClr val="AE0F0A"/>
                </a:solidFill>
                <a:latin typeface="Neutraface Text Demi" pitchFamily="50" charset="0"/>
              </a:defRPr>
            </a:lvl4pPr>
            <a:lvl5pPr algn="l" rtl="0" eaLnBrk="0" fontAlgn="base" hangingPunct="0">
              <a:spcBef>
                <a:spcPct val="0"/>
              </a:spcBef>
              <a:spcAft>
                <a:spcPct val="0"/>
              </a:spcAft>
              <a:defRPr sz="3600">
                <a:solidFill>
                  <a:srgbClr val="AE0F0A"/>
                </a:solidFill>
                <a:latin typeface="Neutraface Text Demi" pitchFamily="50"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6000" b="1" dirty="0">
                <a:solidFill>
                  <a:schemeClr val="tx1"/>
                </a:solidFill>
              </a:rPr>
              <a:t>LOCAL RESIDENTS </a:t>
            </a:r>
          </a:p>
          <a:p>
            <a:r>
              <a:rPr lang="en-GB" sz="6000" b="1" dirty="0">
                <a:solidFill>
                  <a:schemeClr val="tx1"/>
                </a:solidFill>
              </a:rPr>
              <a:t>MEETING</a:t>
            </a:r>
            <a:endParaRPr lang="en-GB" sz="6000" dirty="0">
              <a:solidFill>
                <a:schemeClr val="tx1"/>
              </a:solidFill>
            </a:endParaRPr>
          </a:p>
        </p:txBody>
      </p:sp>
      <p:sp>
        <p:nvSpPr>
          <p:cNvPr id="6" name="Title 2">
            <a:extLst>
              <a:ext uri="{FF2B5EF4-FFF2-40B4-BE49-F238E27FC236}">
                <a16:creationId xmlns:a16="http://schemas.microsoft.com/office/drawing/2014/main" id="{88020C35-3699-4A6D-89CE-3DE087BA6CED}"/>
              </a:ext>
            </a:extLst>
          </p:cNvPr>
          <p:cNvSpPr>
            <a:spLocks noGrp="1"/>
          </p:cNvSpPr>
          <p:nvPr>
            <p:ph type="ctrTitle"/>
          </p:nvPr>
        </p:nvSpPr>
        <p:spPr>
          <a:xfrm>
            <a:off x="2420318" y="1834787"/>
            <a:ext cx="7813041" cy="467360"/>
          </a:xfrm>
        </p:spPr>
        <p:txBody>
          <a:bodyPr>
            <a:normAutofit/>
          </a:bodyPr>
          <a:lstStyle/>
          <a:p>
            <a:r>
              <a:rPr lang="en-GB" sz="2400" b="1" dirty="0">
                <a:solidFill>
                  <a:srgbClr val="33CCCC"/>
                </a:solidFill>
                <a:latin typeface="Century Gothic" panose="020B0502020202020204" pitchFamily="34" charset="0"/>
                <a:cs typeface="Dubai Medium" panose="020B0603030403030204" pitchFamily="34" charset="-78"/>
              </a:rPr>
              <a:t>MONDAY 14</a:t>
            </a:r>
            <a:r>
              <a:rPr lang="en-GB" sz="2400" b="1" baseline="30000" dirty="0">
                <a:solidFill>
                  <a:srgbClr val="33CCCC"/>
                </a:solidFill>
                <a:latin typeface="Century Gothic" panose="020B0502020202020204" pitchFamily="34" charset="0"/>
                <a:cs typeface="Dubai Medium" panose="020B0603030403030204" pitchFamily="34" charset="-78"/>
              </a:rPr>
              <a:t>TH</a:t>
            </a:r>
            <a:r>
              <a:rPr lang="en-GB" sz="2400" b="1" dirty="0">
                <a:solidFill>
                  <a:srgbClr val="33CCCC"/>
                </a:solidFill>
                <a:latin typeface="Century Gothic" panose="020B0502020202020204" pitchFamily="34" charset="0"/>
                <a:cs typeface="Dubai Medium" panose="020B0603030403030204" pitchFamily="34" charset="-78"/>
              </a:rPr>
              <a:t> OCTOBER 2019</a:t>
            </a:r>
          </a:p>
        </p:txBody>
      </p:sp>
      <p:pic>
        <p:nvPicPr>
          <p:cNvPr id="4" name="Picture 3" descr="A picture containing drawing&#10;&#10;Description automatically generated">
            <a:extLst>
              <a:ext uri="{FF2B5EF4-FFF2-40B4-BE49-F238E27FC236}">
                <a16:creationId xmlns:a16="http://schemas.microsoft.com/office/drawing/2014/main" id="{1DBF51BE-0637-45DB-BE18-0AE27D19F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929" y="717667"/>
            <a:ext cx="2313818" cy="897315"/>
          </a:xfrm>
          <a:prstGeom prst="rect">
            <a:avLst/>
          </a:prstGeom>
        </p:spPr>
      </p:pic>
      <p:pic>
        <p:nvPicPr>
          <p:cNvPr id="12" name="Picture 11" descr="A large white building&#10;&#10;Description automatically generated">
            <a:extLst>
              <a:ext uri="{FF2B5EF4-FFF2-40B4-BE49-F238E27FC236}">
                <a16:creationId xmlns:a16="http://schemas.microsoft.com/office/drawing/2014/main" id="{43DE6411-3130-47E2-9143-4C6451770844}"/>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888" t="22216"/>
          <a:stretch/>
        </p:blipFill>
        <p:spPr>
          <a:xfrm>
            <a:off x="429985" y="4657425"/>
            <a:ext cx="3955367" cy="1880176"/>
          </a:xfrm>
          <a:prstGeom prst="rect">
            <a:avLst/>
          </a:prstGeom>
        </p:spPr>
      </p:pic>
      <p:pic>
        <p:nvPicPr>
          <p:cNvPr id="14" name="Picture 13" descr="A picture containing indoor, man, water, woman&#10;&#10;Description automatically generated">
            <a:extLst>
              <a:ext uri="{FF2B5EF4-FFF2-40B4-BE49-F238E27FC236}">
                <a16:creationId xmlns:a16="http://schemas.microsoft.com/office/drawing/2014/main" id="{C37DC666-93A8-48B7-B871-528EF36E0DDD}"/>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1428" r="8296" b="13792"/>
          <a:stretch/>
        </p:blipFill>
        <p:spPr>
          <a:xfrm>
            <a:off x="8192125" y="4657419"/>
            <a:ext cx="3569889" cy="1880177"/>
          </a:xfrm>
          <a:prstGeom prst="rect">
            <a:avLst/>
          </a:prstGeom>
        </p:spPr>
      </p:pic>
      <p:pic>
        <p:nvPicPr>
          <p:cNvPr id="10" name="Picture 9" descr="A picture containing table, man, sitting, young&#10;&#10;Description automatically generated">
            <a:extLst>
              <a:ext uri="{FF2B5EF4-FFF2-40B4-BE49-F238E27FC236}">
                <a16:creationId xmlns:a16="http://schemas.microsoft.com/office/drawing/2014/main" id="{106D7A09-9C54-4932-B481-FC228333E891}"/>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t="6534" b="5826"/>
          <a:stretch/>
        </p:blipFill>
        <p:spPr>
          <a:xfrm>
            <a:off x="4385352" y="4657422"/>
            <a:ext cx="3806774" cy="1880174"/>
          </a:xfrm>
          <a:prstGeom prst="rect">
            <a:avLst/>
          </a:prstGeom>
        </p:spPr>
      </p:pic>
    </p:spTree>
    <p:extLst>
      <p:ext uri="{BB962C8B-B14F-4D97-AF65-F5344CB8AC3E}">
        <p14:creationId xmlns:p14="http://schemas.microsoft.com/office/powerpoint/2010/main" val="361739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3045"/>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spc="600" dirty="0">
                <a:solidFill>
                  <a:srgbClr val="33CCCC"/>
                </a:solidFill>
                <a:latin typeface="Neutraface Text Bold" panose="02000800040000020004" pitchFamily="50" charset="0"/>
              </a:rPr>
              <a:t>GREENTEAM</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pic>
        <p:nvPicPr>
          <p:cNvPr id="10" name="Picture 9">
            <a:extLst>
              <a:ext uri="{FF2B5EF4-FFF2-40B4-BE49-F238E27FC236}">
                <a16:creationId xmlns:a16="http://schemas.microsoft.com/office/drawing/2014/main" id="{BB07F0F3-4B37-4FF5-8063-A6D8155A2743}"/>
              </a:ext>
            </a:extLst>
          </p:cNvPr>
          <p:cNvPicPr>
            <a:picLocks noChangeAspect="1"/>
          </p:cNvPicPr>
          <p:nvPr/>
        </p:nvPicPr>
        <p:blipFill>
          <a:blip r:embed="rId2"/>
          <a:stretch>
            <a:fillRect/>
          </a:stretch>
        </p:blipFill>
        <p:spPr>
          <a:xfrm>
            <a:off x="528319" y="3243878"/>
            <a:ext cx="3227070" cy="3223716"/>
          </a:xfrm>
          <a:prstGeom prst="rect">
            <a:avLst/>
          </a:prstGeom>
        </p:spPr>
      </p:pic>
      <p:pic>
        <p:nvPicPr>
          <p:cNvPr id="2" name="Picture 1">
            <a:extLst>
              <a:ext uri="{FF2B5EF4-FFF2-40B4-BE49-F238E27FC236}">
                <a16:creationId xmlns:a16="http://schemas.microsoft.com/office/drawing/2014/main" id="{15760D8A-4947-4ABB-965C-42C2E7685DEE}"/>
              </a:ext>
            </a:extLst>
          </p:cNvPr>
          <p:cNvPicPr>
            <a:picLocks noChangeAspect="1"/>
          </p:cNvPicPr>
          <p:nvPr/>
        </p:nvPicPr>
        <p:blipFill>
          <a:blip r:embed="rId3"/>
          <a:stretch>
            <a:fillRect/>
          </a:stretch>
        </p:blipFill>
        <p:spPr>
          <a:xfrm>
            <a:off x="528319" y="1516937"/>
            <a:ext cx="11135360" cy="1771173"/>
          </a:xfrm>
          <a:prstGeom prst="rect">
            <a:avLst/>
          </a:prstGeom>
        </p:spPr>
      </p:pic>
      <p:sp>
        <p:nvSpPr>
          <p:cNvPr id="11" name="Title 1">
            <a:extLst>
              <a:ext uri="{FF2B5EF4-FFF2-40B4-BE49-F238E27FC236}">
                <a16:creationId xmlns:a16="http://schemas.microsoft.com/office/drawing/2014/main" id="{1241609B-A8D5-489F-9A5E-2580D5E51C2E}"/>
              </a:ext>
            </a:extLst>
          </p:cNvPr>
          <p:cNvSpPr txBox="1">
            <a:spLocks/>
          </p:cNvSpPr>
          <p:nvPr/>
        </p:nvSpPr>
        <p:spPr>
          <a:xfrm>
            <a:off x="-393066" y="6224627"/>
            <a:ext cx="5069840" cy="520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spc="600" dirty="0">
                <a:solidFill>
                  <a:schemeClr val="bg1"/>
                </a:solidFill>
                <a:highlight>
                  <a:srgbClr val="33CCCC"/>
                </a:highlight>
                <a:latin typeface="Neutraface Text Bold" panose="02000800040000020004" pitchFamily="50" charset="0"/>
              </a:rPr>
              <a:t>World Earth Day</a:t>
            </a:r>
          </a:p>
        </p:txBody>
      </p:sp>
      <p:sp>
        <p:nvSpPr>
          <p:cNvPr id="12" name="Title 1">
            <a:extLst>
              <a:ext uri="{FF2B5EF4-FFF2-40B4-BE49-F238E27FC236}">
                <a16:creationId xmlns:a16="http://schemas.microsoft.com/office/drawing/2014/main" id="{55E1DE28-C0A5-4D05-AC2A-50C5DFA3B5D4}"/>
              </a:ext>
            </a:extLst>
          </p:cNvPr>
          <p:cNvSpPr txBox="1">
            <a:spLocks/>
          </p:cNvSpPr>
          <p:nvPr/>
        </p:nvSpPr>
        <p:spPr>
          <a:xfrm>
            <a:off x="3816666" y="3155355"/>
            <a:ext cx="8307705" cy="35292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panose="020B0604020202020204" pitchFamily="34" charset="0"/>
              <a:buChar char="•"/>
            </a:pPr>
            <a:r>
              <a:rPr lang="en-GB" sz="2800" dirty="0">
                <a:latin typeface="Neutraface Text Bold" panose="02000800040000020004" pitchFamily="50" charset="0"/>
              </a:rPr>
              <a:t>Water Fountains- </a:t>
            </a:r>
            <a:r>
              <a:rPr lang="en-GB" sz="2800" dirty="0">
                <a:highlight>
                  <a:srgbClr val="33CCCC"/>
                </a:highlight>
                <a:latin typeface="Neutraface Text Bold" panose="02000800040000020004" pitchFamily="50" charset="0"/>
              </a:rPr>
              <a:t>2020</a:t>
            </a:r>
          </a:p>
          <a:p>
            <a:pPr marL="342900" indent="-342900" algn="ctr">
              <a:buFont typeface="Arial" panose="020B0604020202020204" pitchFamily="34" charset="0"/>
              <a:buChar char="•"/>
            </a:pPr>
            <a:endParaRPr lang="en-GB" sz="2800" dirty="0">
              <a:latin typeface="Neutraface Text Bold" panose="02000800040000020004" pitchFamily="50" charset="0"/>
            </a:endParaRPr>
          </a:p>
          <a:p>
            <a:pPr marL="342900" indent="-342900" algn="ctr">
              <a:buFont typeface="Arial" panose="020B0604020202020204" pitchFamily="34" charset="0"/>
              <a:buChar char="•"/>
            </a:pPr>
            <a:r>
              <a:rPr lang="en-GB" sz="2800" dirty="0">
                <a:latin typeface="Neutraface Text Bold" panose="02000800040000020004" pitchFamily="50" charset="0"/>
              </a:rPr>
              <a:t>Tip It Flip It Stack It – </a:t>
            </a:r>
            <a:r>
              <a:rPr lang="en-GB" sz="2800" dirty="0">
                <a:highlight>
                  <a:srgbClr val="33CCCC"/>
                </a:highlight>
                <a:latin typeface="Neutraface Text Bold" panose="02000800040000020004" pitchFamily="50" charset="0"/>
              </a:rPr>
              <a:t>10,000</a:t>
            </a:r>
            <a:r>
              <a:rPr lang="en-GB" sz="2800" dirty="0">
                <a:latin typeface="Neutraface Text Bold" panose="02000800040000020004" pitchFamily="50" charset="0"/>
              </a:rPr>
              <a:t> cups recycled.</a:t>
            </a:r>
          </a:p>
          <a:p>
            <a:pPr marL="342900" indent="-342900" algn="ctr">
              <a:buFont typeface="Arial" panose="020B0604020202020204" pitchFamily="34" charset="0"/>
              <a:buChar char="•"/>
            </a:pPr>
            <a:endParaRPr lang="en-GB" sz="2800" dirty="0">
              <a:latin typeface="Neutraface Text Bold" panose="02000800040000020004" pitchFamily="50" charset="0"/>
            </a:endParaRPr>
          </a:p>
          <a:p>
            <a:pPr marL="342900" indent="-342900" algn="ctr">
              <a:buFont typeface="Arial" panose="020B0604020202020204" pitchFamily="34" charset="0"/>
              <a:buChar char="•"/>
            </a:pPr>
            <a:r>
              <a:rPr lang="en-GB" sz="2800" dirty="0">
                <a:latin typeface="Neutraface Text Bold" panose="02000800040000020004" pitchFamily="50" charset="0"/>
              </a:rPr>
              <a:t>Coffee Beans Recycled and reused.</a:t>
            </a:r>
          </a:p>
          <a:p>
            <a:pPr marL="342900" indent="-342900" algn="ctr">
              <a:buFont typeface="Arial" panose="020B0604020202020204" pitchFamily="34" charset="0"/>
              <a:buChar char="•"/>
            </a:pPr>
            <a:endParaRPr lang="en-GB" sz="2800" dirty="0">
              <a:latin typeface="Neutraface Text Bold" panose="02000800040000020004" pitchFamily="50" charset="0"/>
            </a:endParaRPr>
          </a:p>
          <a:p>
            <a:pPr marL="342900" indent="-342900" algn="ctr">
              <a:buFont typeface="Arial" panose="020B0604020202020204" pitchFamily="34" charset="0"/>
              <a:buChar char="•"/>
            </a:pPr>
            <a:r>
              <a:rPr lang="en-GB" sz="2800" dirty="0">
                <a:latin typeface="Neutraface Text Bold" panose="02000800040000020004" pitchFamily="50" charset="0"/>
              </a:rPr>
              <a:t>Hedgehog Homes</a:t>
            </a:r>
          </a:p>
        </p:txBody>
      </p:sp>
    </p:spTree>
    <p:extLst>
      <p:ext uri="{BB962C8B-B14F-4D97-AF65-F5344CB8AC3E}">
        <p14:creationId xmlns:p14="http://schemas.microsoft.com/office/powerpoint/2010/main" val="4289813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8600"/>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t>
            </a:r>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spc="600" dirty="0">
                <a:solidFill>
                  <a:srgbClr val="33CCCC"/>
                </a:solidFill>
                <a:latin typeface="Neutraface Text Bold" panose="02000800040000020004" pitchFamily="50" charset="0"/>
              </a:rPr>
              <a:t>LOCAL RESIDENT’S OFFER</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sp>
        <p:nvSpPr>
          <p:cNvPr id="11" name="Title 1">
            <a:extLst>
              <a:ext uri="{FF2B5EF4-FFF2-40B4-BE49-F238E27FC236}">
                <a16:creationId xmlns:a16="http://schemas.microsoft.com/office/drawing/2014/main" id="{1241609B-A8D5-489F-9A5E-2580D5E51C2E}"/>
              </a:ext>
            </a:extLst>
          </p:cNvPr>
          <p:cNvSpPr txBox="1">
            <a:spLocks/>
          </p:cNvSpPr>
          <p:nvPr/>
        </p:nvSpPr>
        <p:spPr>
          <a:xfrm>
            <a:off x="-182880" y="5532437"/>
            <a:ext cx="10312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spc="600" dirty="0">
              <a:solidFill>
                <a:schemeClr val="bg1"/>
              </a:solidFill>
              <a:highlight>
                <a:srgbClr val="33CCCC"/>
              </a:highlight>
              <a:latin typeface="Neutraface Text Bold" panose="02000800040000020004" pitchFamily="50" charset="0"/>
            </a:endParaRPr>
          </a:p>
        </p:txBody>
      </p:sp>
      <p:pic>
        <p:nvPicPr>
          <p:cNvPr id="6" name="Picture 5">
            <a:extLst>
              <a:ext uri="{FF2B5EF4-FFF2-40B4-BE49-F238E27FC236}">
                <a16:creationId xmlns:a16="http://schemas.microsoft.com/office/drawing/2014/main" id="{3D94ACE2-B893-4425-A08D-49AEBBC67A7F}"/>
              </a:ext>
            </a:extLst>
          </p:cNvPr>
          <p:cNvPicPr>
            <a:picLocks noChangeAspect="1"/>
          </p:cNvPicPr>
          <p:nvPr/>
        </p:nvPicPr>
        <p:blipFill>
          <a:blip r:embed="rId2"/>
          <a:stretch>
            <a:fillRect/>
          </a:stretch>
        </p:blipFill>
        <p:spPr>
          <a:xfrm>
            <a:off x="415497" y="2353057"/>
            <a:ext cx="7505700" cy="3341999"/>
          </a:xfrm>
          <a:prstGeom prst="rect">
            <a:avLst/>
          </a:prstGeom>
        </p:spPr>
      </p:pic>
      <p:sp>
        <p:nvSpPr>
          <p:cNvPr id="12" name="Title 1">
            <a:extLst>
              <a:ext uri="{FF2B5EF4-FFF2-40B4-BE49-F238E27FC236}">
                <a16:creationId xmlns:a16="http://schemas.microsoft.com/office/drawing/2014/main" id="{6C5E22FC-492E-47B1-9E2E-B2F8845A8019}"/>
              </a:ext>
            </a:extLst>
          </p:cNvPr>
          <p:cNvSpPr txBox="1">
            <a:spLocks/>
          </p:cNvSpPr>
          <p:nvPr/>
        </p:nvSpPr>
        <p:spPr>
          <a:xfrm>
            <a:off x="838200" y="1196852"/>
            <a:ext cx="10312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spc="600" dirty="0">
                <a:solidFill>
                  <a:schemeClr val="bg1"/>
                </a:solidFill>
                <a:highlight>
                  <a:srgbClr val="33CCCC"/>
                </a:highlight>
                <a:latin typeface="Neutraface Text Bold" panose="02000800040000020004" pitchFamily="50" charset="0"/>
              </a:rPr>
              <a:t>150 RESIDENTS HAVE PURCHSED ONE OF OUR SEASON PASSES.</a:t>
            </a:r>
          </a:p>
        </p:txBody>
      </p:sp>
      <p:grpSp>
        <p:nvGrpSpPr>
          <p:cNvPr id="18" name="Group 17">
            <a:extLst>
              <a:ext uri="{FF2B5EF4-FFF2-40B4-BE49-F238E27FC236}">
                <a16:creationId xmlns:a16="http://schemas.microsoft.com/office/drawing/2014/main" id="{33C42842-E849-4CB6-8A59-C281F23D09F7}"/>
              </a:ext>
            </a:extLst>
          </p:cNvPr>
          <p:cNvGrpSpPr/>
          <p:nvPr/>
        </p:nvGrpSpPr>
        <p:grpSpPr>
          <a:xfrm>
            <a:off x="9328345" y="4116502"/>
            <a:ext cx="2142043" cy="2200359"/>
            <a:chOff x="9307966" y="4146982"/>
            <a:chExt cx="2142043" cy="2200359"/>
          </a:xfrm>
        </p:grpSpPr>
        <p:pic>
          <p:nvPicPr>
            <p:cNvPr id="7" name="Picture 6">
              <a:extLst>
                <a:ext uri="{FF2B5EF4-FFF2-40B4-BE49-F238E27FC236}">
                  <a16:creationId xmlns:a16="http://schemas.microsoft.com/office/drawing/2014/main" id="{33FF9F3B-C154-4229-806C-7DB3149DF572}"/>
                </a:ext>
              </a:extLst>
            </p:cNvPr>
            <p:cNvPicPr>
              <a:picLocks noChangeAspect="1"/>
            </p:cNvPicPr>
            <p:nvPr/>
          </p:nvPicPr>
          <p:blipFill rotWithShape="1">
            <a:blip r:embed="rId3"/>
            <a:srcRect l="70653"/>
            <a:stretch/>
          </p:blipFill>
          <p:spPr>
            <a:xfrm>
              <a:off x="10572667" y="4158656"/>
              <a:ext cx="877342" cy="2188685"/>
            </a:xfrm>
            <a:prstGeom prst="rect">
              <a:avLst/>
            </a:prstGeom>
          </p:spPr>
        </p:pic>
        <p:pic>
          <p:nvPicPr>
            <p:cNvPr id="13" name="Picture 12">
              <a:extLst>
                <a:ext uri="{FF2B5EF4-FFF2-40B4-BE49-F238E27FC236}">
                  <a16:creationId xmlns:a16="http://schemas.microsoft.com/office/drawing/2014/main" id="{1F51A765-0FC4-4198-80F8-CD87900C073A}"/>
                </a:ext>
              </a:extLst>
            </p:cNvPr>
            <p:cNvPicPr>
              <a:picLocks noChangeAspect="1"/>
            </p:cNvPicPr>
            <p:nvPr/>
          </p:nvPicPr>
          <p:blipFill rotWithShape="1">
            <a:blip r:embed="rId3"/>
            <a:srcRect r="58810"/>
            <a:stretch/>
          </p:blipFill>
          <p:spPr>
            <a:xfrm>
              <a:off x="9307966" y="4146982"/>
              <a:ext cx="1252946" cy="2188685"/>
            </a:xfrm>
            <a:prstGeom prst="rect">
              <a:avLst/>
            </a:prstGeom>
          </p:spPr>
        </p:pic>
      </p:grpSp>
      <p:grpSp>
        <p:nvGrpSpPr>
          <p:cNvPr id="17" name="Group 16">
            <a:extLst>
              <a:ext uri="{FF2B5EF4-FFF2-40B4-BE49-F238E27FC236}">
                <a16:creationId xmlns:a16="http://schemas.microsoft.com/office/drawing/2014/main" id="{EA496ACB-27DE-44EF-A1F4-E767770CB39D}"/>
              </a:ext>
            </a:extLst>
          </p:cNvPr>
          <p:cNvGrpSpPr/>
          <p:nvPr/>
        </p:nvGrpSpPr>
        <p:grpSpPr>
          <a:xfrm>
            <a:off x="6634481" y="3531077"/>
            <a:ext cx="2581866" cy="3064184"/>
            <a:chOff x="6634481" y="3531077"/>
            <a:chExt cx="2581866" cy="3064184"/>
          </a:xfrm>
        </p:grpSpPr>
        <p:sp>
          <p:nvSpPr>
            <p:cNvPr id="9" name="Oval 8">
              <a:extLst>
                <a:ext uri="{FF2B5EF4-FFF2-40B4-BE49-F238E27FC236}">
                  <a16:creationId xmlns:a16="http://schemas.microsoft.com/office/drawing/2014/main" id="{12CF8984-20DD-41EF-A6D0-374E0FD81CA4}"/>
                </a:ext>
              </a:extLst>
            </p:cNvPr>
            <p:cNvSpPr/>
            <p:nvPr/>
          </p:nvSpPr>
          <p:spPr>
            <a:xfrm>
              <a:off x="6634481" y="3531077"/>
              <a:ext cx="2581866" cy="306418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E74256BC-0990-4481-9F0B-69197E393DDF}"/>
                </a:ext>
              </a:extLst>
            </p:cNvPr>
            <p:cNvSpPr txBox="1">
              <a:spLocks/>
            </p:cNvSpPr>
            <p:nvPr/>
          </p:nvSpPr>
          <p:spPr>
            <a:xfrm>
              <a:off x="6742821" y="3546794"/>
              <a:ext cx="2368507" cy="2841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solidFill>
                    <a:schemeClr val="bg1"/>
                  </a:solidFill>
                  <a:latin typeface="Neutraface Text Bold" panose="02000800040000020004" pitchFamily="50" charset="0"/>
                </a:rPr>
                <a:t>WITH THE DISCOUNT APPLIED IT’S THE EQUIVALENT OF </a:t>
              </a:r>
              <a:r>
                <a:rPr lang="en-GB" sz="2400" b="1" dirty="0">
                  <a:latin typeface="Neutraface Text Bold" panose="02000800040000020004" pitchFamily="50" charset="0"/>
                </a:rPr>
                <a:t>4 VISITS</a:t>
              </a:r>
              <a:r>
                <a:rPr lang="en-GB" sz="2400" b="1" dirty="0">
                  <a:solidFill>
                    <a:schemeClr val="bg1"/>
                  </a:solidFill>
                  <a:latin typeface="Neutraface Text Bold" panose="02000800040000020004" pitchFamily="50" charset="0"/>
                </a:rPr>
                <a:t> </a:t>
              </a:r>
              <a:r>
                <a:rPr lang="en-GB" sz="2400" dirty="0">
                  <a:solidFill>
                    <a:schemeClr val="bg1"/>
                  </a:solidFill>
                  <a:latin typeface="Neutraface Text Bold" panose="02000800040000020004" pitchFamily="50" charset="0"/>
                </a:rPr>
                <a:t>OVER THE SUMMER</a:t>
              </a:r>
            </a:p>
          </p:txBody>
        </p:sp>
      </p:grpSp>
    </p:spTree>
    <p:extLst>
      <p:ext uri="{BB962C8B-B14F-4D97-AF65-F5344CB8AC3E}">
        <p14:creationId xmlns:p14="http://schemas.microsoft.com/office/powerpoint/2010/main" val="133785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1)">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8600"/>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4372627" cy="26800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spc="600" dirty="0">
                <a:solidFill>
                  <a:srgbClr val="33CCCC"/>
                </a:solidFill>
                <a:latin typeface="Neutraface Text Bold" panose="02000800040000020004" pitchFamily="50" charset="0"/>
              </a:rPr>
              <a:t>FIREWORKS</a:t>
            </a:r>
          </a:p>
          <a:p>
            <a:pPr algn="ctr"/>
            <a:r>
              <a:rPr lang="en-GB" sz="4800" spc="600" dirty="0">
                <a:solidFill>
                  <a:srgbClr val="33CCCC"/>
                </a:solidFill>
                <a:latin typeface="Neutraface Text Bold" panose="02000800040000020004" pitchFamily="50" charset="0"/>
              </a:rPr>
              <a:t>INVITE</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pic>
        <p:nvPicPr>
          <p:cNvPr id="6" name="Picture 5">
            <a:extLst>
              <a:ext uri="{FF2B5EF4-FFF2-40B4-BE49-F238E27FC236}">
                <a16:creationId xmlns:a16="http://schemas.microsoft.com/office/drawing/2014/main" id="{B6A4DAE1-5A72-47B0-9170-1B312324B3AF}"/>
              </a:ext>
            </a:extLst>
          </p:cNvPr>
          <p:cNvPicPr>
            <a:picLocks noChangeAspect="1"/>
          </p:cNvPicPr>
          <p:nvPr/>
        </p:nvPicPr>
        <p:blipFill>
          <a:blip r:embed="rId2"/>
          <a:stretch>
            <a:fillRect/>
          </a:stretch>
        </p:blipFill>
        <p:spPr>
          <a:xfrm>
            <a:off x="5882133" y="306906"/>
            <a:ext cx="4876659" cy="6244188"/>
          </a:xfrm>
          <a:prstGeom prst="rect">
            <a:avLst/>
          </a:prstGeom>
        </p:spPr>
      </p:pic>
    </p:spTree>
    <p:extLst>
      <p:ext uri="{BB962C8B-B14F-4D97-AF65-F5344CB8AC3E}">
        <p14:creationId xmlns:p14="http://schemas.microsoft.com/office/powerpoint/2010/main" val="3090756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330677"/>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Switchboard: 01243 820202</a:t>
            </a:r>
            <a:endParaRPr lang="en-GB" dirty="0"/>
          </a:p>
          <a:p>
            <a:r>
              <a:rPr lang="en-GB" b="1" dirty="0"/>
              <a:t>Resort Safety Control Room: 01243 810020</a:t>
            </a:r>
            <a:endParaRPr lang="en-GB" dirty="0"/>
          </a:p>
          <a:p>
            <a:r>
              <a:rPr lang="en-GB" b="1" dirty="0"/>
              <a:t>Main Gate: 01243 820202 ext. 5005</a:t>
            </a:r>
            <a:endParaRPr lang="en-GB" dirty="0"/>
          </a:p>
          <a:p>
            <a:r>
              <a:rPr lang="en-GB" b="1" dirty="0"/>
              <a:t>Jason Hutton (Operations Manager): 01243 8100074</a:t>
            </a:r>
            <a:endParaRPr lang="en-GB" dirty="0"/>
          </a:p>
          <a:p>
            <a:r>
              <a:rPr lang="en-GB" b="1" dirty="0"/>
              <a:t>Jason.Hutton@bourne-leisure.co.uk</a:t>
            </a:r>
            <a:endParaRPr lang="en-GB" dirty="0"/>
          </a:p>
          <a:p>
            <a:r>
              <a:rPr lang="en-GB" b="1" dirty="0"/>
              <a:t>Matt Lander (Resort Safety Head of Department): 01243 820202 ext. 5240, </a:t>
            </a:r>
            <a:endParaRPr lang="en-GB" dirty="0"/>
          </a:p>
          <a:p>
            <a:r>
              <a:rPr lang="en-GB" b="1" dirty="0"/>
              <a:t>Matt.Lander@bourne-leisure.co.uk</a:t>
            </a:r>
            <a:endParaRPr lang="en-GB" dirty="0"/>
          </a:p>
          <a:p>
            <a:r>
              <a:rPr lang="en-GB" b="1" dirty="0"/>
              <a:t>Day Visits (for Resident’s Pass and circus tickets enquiries): 0330 100 9732 (option 1)</a:t>
            </a:r>
            <a:endParaRPr lang="en-GB" dirty="0"/>
          </a:p>
          <a:p>
            <a:r>
              <a:rPr lang="en-GB" b="1" dirty="0"/>
              <a:t>BognorDayVisits@bourne-leisure.co.uk</a:t>
            </a:r>
            <a:endParaRPr lang="en-GB" dirty="0"/>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198" y="3306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spc="300" dirty="0">
                <a:solidFill>
                  <a:srgbClr val="33CCCC"/>
                </a:solidFill>
                <a:latin typeface="Neutraface Text Bold" panose="02000800040000020004" pitchFamily="50" charset="0"/>
              </a:rPr>
              <a:t>IMPORTANT CONTACTS</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sp>
        <p:nvSpPr>
          <p:cNvPr id="6" name="Title 1">
            <a:extLst>
              <a:ext uri="{FF2B5EF4-FFF2-40B4-BE49-F238E27FC236}">
                <a16:creationId xmlns:a16="http://schemas.microsoft.com/office/drawing/2014/main" id="{C029D2C2-846D-40D0-9CCC-C0B0891C4016}"/>
              </a:ext>
            </a:extLst>
          </p:cNvPr>
          <p:cNvSpPr txBox="1">
            <a:spLocks/>
          </p:cNvSpPr>
          <p:nvPr/>
        </p:nvSpPr>
        <p:spPr>
          <a:xfrm>
            <a:off x="1112803" y="1725136"/>
            <a:ext cx="9966391" cy="447337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dirty="0"/>
          </a:p>
          <a:p>
            <a:pPr algn="ctr"/>
            <a:r>
              <a:rPr lang="en-GB" sz="5700" b="1" dirty="0"/>
              <a:t>Resort 24hr Phone Number:</a:t>
            </a:r>
          </a:p>
          <a:p>
            <a:pPr algn="ctr"/>
            <a:r>
              <a:rPr lang="en-GB" sz="5700" b="1" dirty="0"/>
              <a:t> </a:t>
            </a:r>
          </a:p>
          <a:p>
            <a:pPr algn="ctr"/>
            <a:r>
              <a:rPr lang="en-GB" sz="5700" b="1" dirty="0">
                <a:solidFill>
                  <a:schemeClr val="bg1"/>
                </a:solidFill>
                <a:highlight>
                  <a:srgbClr val="33CCCC"/>
                </a:highlight>
              </a:rPr>
              <a:t>01243 810020</a:t>
            </a:r>
          </a:p>
          <a:p>
            <a:pPr algn="ctr"/>
            <a:endParaRPr lang="en-GB" sz="5700" dirty="0"/>
          </a:p>
          <a:p>
            <a:pPr algn="ctr"/>
            <a:endParaRPr lang="en-GB" sz="5700" dirty="0"/>
          </a:p>
          <a:p>
            <a:pPr algn="ctr"/>
            <a:r>
              <a:rPr lang="en-GB" sz="5700" b="1" dirty="0"/>
              <a:t>Day Visits (for Resident’s Pass):</a:t>
            </a:r>
          </a:p>
          <a:p>
            <a:pPr algn="ctr"/>
            <a:endParaRPr lang="en-GB" sz="5700" b="1" dirty="0"/>
          </a:p>
          <a:p>
            <a:pPr algn="ctr"/>
            <a:r>
              <a:rPr lang="en-GB" sz="5700" b="1" dirty="0"/>
              <a:t> </a:t>
            </a:r>
            <a:r>
              <a:rPr lang="en-GB" sz="5700" b="1" dirty="0">
                <a:solidFill>
                  <a:schemeClr val="bg1"/>
                </a:solidFill>
                <a:highlight>
                  <a:srgbClr val="33CCCC"/>
                </a:highlight>
              </a:rPr>
              <a:t>0330 100 9732 (option 1)</a:t>
            </a:r>
            <a:endParaRPr lang="en-GB" sz="5700" dirty="0">
              <a:solidFill>
                <a:schemeClr val="bg1"/>
              </a:solidFill>
              <a:highlight>
                <a:srgbClr val="33CCCC"/>
              </a:highlight>
            </a:endParaRPr>
          </a:p>
          <a:p>
            <a:pPr algn="ctr"/>
            <a:r>
              <a:rPr lang="en-GB" sz="5700" b="1" dirty="0"/>
              <a:t>BognorDayVisits@bourne-leisure.co.uk</a:t>
            </a:r>
            <a:endParaRPr lang="en-GB" sz="5700" dirty="0"/>
          </a:p>
        </p:txBody>
      </p:sp>
    </p:spTree>
    <p:extLst>
      <p:ext uri="{BB962C8B-B14F-4D97-AF65-F5344CB8AC3E}">
        <p14:creationId xmlns:p14="http://schemas.microsoft.com/office/powerpoint/2010/main" val="3349120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8600"/>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74E6DBF-A8E3-4825-B6FF-C4DC3CE6D626}"/>
              </a:ext>
            </a:extLst>
          </p:cNvPr>
          <p:cNvSpPr>
            <a:spLocks noGrp="1"/>
          </p:cNvSpPr>
          <p:nvPr>
            <p:ph type="title"/>
          </p:nvPr>
        </p:nvSpPr>
        <p:spPr>
          <a:xfrm>
            <a:off x="731520" y="1690688"/>
            <a:ext cx="2214880" cy="485933"/>
          </a:xfrm>
        </p:spPr>
        <p:txBody>
          <a:bodyPr>
            <a:noAutofit/>
          </a:bodyPr>
          <a:lstStyle/>
          <a:p>
            <a:pPr algn="ctr"/>
            <a:r>
              <a:rPr lang="en-GB" sz="2400" b="1" dirty="0">
                <a:solidFill>
                  <a:srgbClr val="33CCCC"/>
                </a:solidFill>
                <a:latin typeface="Neutraface Text Bold" panose="02000800040000020004" pitchFamily="50" charset="0"/>
              </a:rPr>
              <a:t>PURPOSE</a:t>
            </a:r>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spc="600" dirty="0">
                <a:solidFill>
                  <a:srgbClr val="33CCCC"/>
                </a:solidFill>
                <a:latin typeface="Neutraface Text Bold" panose="02000800040000020004" pitchFamily="50" charset="0"/>
              </a:rPr>
              <a:t>PPP</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2719507"/>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33CCCC"/>
                </a:solidFill>
                <a:latin typeface="Neutraface Text Bold" panose="02000800040000020004" pitchFamily="50" charset="0"/>
              </a:rPr>
              <a:t>PROCESS</a:t>
            </a:r>
          </a:p>
        </p:txBody>
      </p:sp>
      <p:sp>
        <p:nvSpPr>
          <p:cNvPr id="9" name="Title 1">
            <a:extLst>
              <a:ext uri="{FF2B5EF4-FFF2-40B4-BE49-F238E27FC236}">
                <a16:creationId xmlns:a16="http://schemas.microsoft.com/office/drawing/2014/main" id="{B82D31AD-7634-467D-A506-385306A41019}"/>
              </a:ext>
            </a:extLst>
          </p:cNvPr>
          <p:cNvSpPr txBox="1">
            <a:spLocks/>
          </p:cNvSpPr>
          <p:nvPr/>
        </p:nvSpPr>
        <p:spPr>
          <a:xfrm>
            <a:off x="610296" y="5324420"/>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33CCCC"/>
                </a:solidFill>
                <a:latin typeface="Neutraface Text Bold" panose="02000800040000020004" pitchFamily="50" charset="0"/>
              </a:rPr>
              <a:t>PAY OFF</a:t>
            </a:r>
          </a:p>
        </p:txBody>
      </p:sp>
      <p:sp>
        <p:nvSpPr>
          <p:cNvPr id="10" name="Title 1">
            <a:extLst>
              <a:ext uri="{FF2B5EF4-FFF2-40B4-BE49-F238E27FC236}">
                <a16:creationId xmlns:a16="http://schemas.microsoft.com/office/drawing/2014/main" id="{282BC336-A1C3-4490-85E4-789826104A5C}"/>
              </a:ext>
            </a:extLst>
          </p:cNvPr>
          <p:cNvSpPr txBox="1">
            <a:spLocks/>
          </p:cNvSpPr>
          <p:nvPr/>
        </p:nvSpPr>
        <p:spPr>
          <a:xfrm>
            <a:off x="2699078" y="1569205"/>
            <a:ext cx="8987705" cy="886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latin typeface="Neutraface Text Demi"/>
              </a:rPr>
              <a:t>So that you all feel informed of what's been going on around resort and the actions we are taking to minimise the effects our operation has on our residents. </a:t>
            </a:r>
            <a:endParaRPr lang="en-GB" sz="2200" b="1" dirty="0">
              <a:solidFill>
                <a:srgbClr val="33CCCC"/>
              </a:solidFill>
              <a:latin typeface="Neutraface Text Demi"/>
            </a:endParaRPr>
          </a:p>
        </p:txBody>
      </p:sp>
      <p:sp>
        <p:nvSpPr>
          <p:cNvPr id="11" name="Title 1">
            <a:extLst>
              <a:ext uri="{FF2B5EF4-FFF2-40B4-BE49-F238E27FC236}">
                <a16:creationId xmlns:a16="http://schemas.microsoft.com/office/drawing/2014/main" id="{D6076358-1FB5-4CB3-B5F0-3D39480F31C4}"/>
              </a:ext>
            </a:extLst>
          </p:cNvPr>
          <p:cNvSpPr txBox="1">
            <a:spLocks/>
          </p:cNvSpPr>
          <p:nvPr/>
        </p:nvSpPr>
        <p:spPr>
          <a:xfrm>
            <a:off x="2699078" y="3366664"/>
            <a:ext cx="8654722" cy="886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latin typeface="Neutraface Text Demi"/>
              </a:rPr>
              <a:t>I'll take you through this short presentation to update you on our pool and the measures we have put in place to ensure we meet our residents needs and expectations. I'll then also provide you with an overview of what's been going on across resort these past few months and what you can expect to see over the coming months as 2019 draws to a close. As always we'll wrap up this evening up with an opportunity for you to all ask me any questions you have. </a:t>
            </a:r>
          </a:p>
        </p:txBody>
      </p:sp>
      <p:sp>
        <p:nvSpPr>
          <p:cNvPr id="12" name="Title 1">
            <a:extLst>
              <a:ext uri="{FF2B5EF4-FFF2-40B4-BE49-F238E27FC236}">
                <a16:creationId xmlns:a16="http://schemas.microsoft.com/office/drawing/2014/main" id="{532600D7-6270-4CFB-9689-CB162A2B8959}"/>
              </a:ext>
            </a:extLst>
          </p:cNvPr>
          <p:cNvSpPr txBox="1">
            <a:spLocks/>
          </p:cNvSpPr>
          <p:nvPr/>
        </p:nvSpPr>
        <p:spPr>
          <a:xfrm>
            <a:off x="2699078" y="5239549"/>
            <a:ext cx="8987705" cy="886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latin typeface="Neutraface Text Demi"/>
              </a:rPr>
              <a:t>So that you all feel informed of what's been going on resort and the actions we are taking to minimise the effects our operation has on our residents. </a:t>
            </a:r>
            <a:endParaRPr lang="en-GB" sz="2200" b="1" dirty="0">
              <a:solidFill>
                <a:srgbClr val="33CCCC"/>
              </a:solidFill>
              <a:latin typeface="Neutraface Text Demi"/>
            </a:endParaRPr>
          </a:p>
        </p:txBody>
      </p:sp>
    </p:spTree>
    <p:extLst>
      <p:ext uri="{BB962C8B-B14F-4D97-AF65-F5344CB8AC3E}">
        <p14:creationId xmlns:p14="http://schemas.microsoft.com/office/powerpoint/2010/main" val="255014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8600"/>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74E6DBF-A8E3-4825-B6FF-C4DC3CE6D626}"/>
              </a:ext>
            </a:extLst>
          </p:cNvPr>
          <p:cNvSpPr>
            <a:spLocks noGrp="1"/>
          </p:cNvSpPr>
          <p:nvPr>
            <p:ph type="title"/>
          </p:nvPr>
        </p:nvSpPr>
        <p:spPr>
          <a:xfrm>
            <a:off x="1242060" y="1234835"/>
            <a:ext cx="10210800" cy="485933"/>
          </a:xfrm>
        </p:spPr>
        <p:txBody>
          <a:bodyPr>
            <a:noAutofit/>
          </a:bodyPr>
          <a:lstStyle/>
          <a:p>
            <a:pPr algn="ctr"/>
            <a:r>
              <a:rPr lang="en-GB" sz="2000" b="1" spc="300" dirty="0">
                <a:latin typeface="Neutraface Text Bold" panose="02000800040000020004" pitchFamily="50" charset="0"/>
              </a:rPr>
              <a:t>ISSUES RAISED AND ACTIONS TAKEN</a:t>
            </a:r>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1071880" y="166527"/>
            <a:ext cx="10551160"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spc="600" dirty="0">
                <a:solidFill>
                  <a:srgbClr val="33CCCC"/>
                </a:solidFill>
                <a:latin typeface="Neutraface Text Bold" panose="02000800040000020004" pitchFamily="50" charset="0"/>
              </a:rPr>
              <a:t>POOL UPDATE</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660400" y="1933654"/>
            <a:ext cx="344424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spc="300" dirty="0">
                <a:solidFill>
                  <a:srgbClr val="33CCCC"/>
                </a:solidFill>
                <a:latin typeface="Neutraface Text Bold" panose="02000800040000020004" pitchFamily="50" charset="0"/>
              </a:rPr>
              <a:t>NOISE COMPLAINTS</a:t>
            </a:r>
          </a:p>
        </p:txBody>
      </p:sp>
      <p:sp>
        <p:nvSpPr>
          <p:cNvPr id="9" name="Title 1">
            <a:extLst>
              <a:ext uri="{FF2B5EF4-FFF2-40B4-BE49-F238E27FC236}">
                <a16:creationId xmlns:a16="http://schemas.microsoft.com/office/drawing/2014/main" id="{B82D31AD-7634-467D-A506-385306A41019}"/>
              </a:ext>
            </a:extLst>
          </p:cNvPr>
          <p:cNvSpPr txBox="1">
            <a:spLocks/>
          </p:cNvSpPr>
          <p:nvPr/>
        </p:nvSpPr>
        <p:spPr>
          <a:xfrm>
            <a:off x="579120" y="251063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u="sng" spc="300" dirty="0">
                <a:latin typeface="Neutraface Text Bold" panose="02000800040000020004" pitchFamily="50" charset="0"/>
              </a:rPr>
              <a:t>ACTIONS</a:t>
            </a:r>
          </a:p>
        </p:txBody>
      </p:sp>
      <p:sp>
        <p:nvSpPr>
          <p:cNvPr id="7" name="Title 1">
            <a:extLst>
              <a:ext uri="{FF2B5EF4-FFF2-40B4-BE49-F238E27FC236}">
                <a16:creationId xmlns:a16="http://schemas.microsoft.com/office/drawing/2014/main" id="{C47A7660-9E2C-43B8-8777-BE4028BB8450}"/>
              </a:ext>
            </a:extLst>
          </p:cNvPr>
          <p:cNvSpPr txBox="1">
            <a:spLocks/>
          </p:cNvSpPr>
          <p:nvPr/>
        </p:nvSpPr>
        <p:spPr>
          <a:xfrm>
            <a:off x="721360" y="3108453"/>
            <a:ext cx="309880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1- Bamboo Trees</a:t>
            </a:r>
          </a:p>
        </p:txBody>
      </p:sp>
      <p:sp>
        <p:nvSpPr>
          <p:cNvPr id="11" name="Title 1">
            <a:extLst>
              <a:ext uri="{FF2B5EF4-FFF2-40B4-BE49-F238E27FC236}">
                <a16:creationId xmlns:a16="http://schemas.microsoft.com/office/drawing/2014/main" id="{42B01455-2197-4798-90E1-8D6152E58C1E}"/>
              </a:ext>
            </a:extLst>
          </p:cNvPr>
          <p:cNvSpPr txBox="1">
            <a:spLocks/>
          </p:cNvSpPr>
          <p:nvPr/>
        </p:nvSpPr>
        <p:spPr>
          <a:xfrm>
            <a:off x="680720" y="3657583"/>
            <a:ext cx="360680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2- Roof over Rapids</a:t>
            </a:r>
          </a:p>
        </p:txBody>
      </p:sp>
      <p:sp>
        <p:nvSpPr>
          <p:cNvPr id="12" name="Title 1">
            <a:extLst>
              <a:ext uri="{FF2B5EF4-FFF2-40B4-BE49-F238E27FC236}">
                <a16:creationId xmlns:a16="http://schemas.microsoft.com/office/drawing/2014/main" id="{A9EA2590-BC2D-49BF-9A5B-86C173669BA1}"/>
              </a:ext>
            </a:extLst>
          </p:cNvPr>
          <p:cNvSpPr txBox="1">
            <a:spLocks/>
          </p:cNvSpPr>
          <p:nvPr/>
        </p:nvSpPr>
        <p:spPr>
          <a:xfrm>
            <a:off x="711200" y="4205589"/>
            <a:ext cx="360680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3- Noise Monitoring</a:t>
            </a:r>
          </a:p>
        </p:txBody>
      </p:sp>
      <p:sp>
        <p:nvSpPr>
          <p:cNvPr id="13" name="Title 1">
            <a:extLst>
              <a:ext uri="{FF2B5EF4-FFF2-40B4-BE49-F238E27FC236}">
                <a16:creationId xmlns:a16="http://schemas.microsoft.com/office/drawing/2014/main" id="{BBC1DC32-D43B-4518-AD4C-FE5DFFA2A63E}"/>
              </a:ext>
            </a:extLst>
          </p:cNvPr>
          <p:cNvSpPr txBox="1">
            <a:spLocks/>
          </p:cNvSpPr>
          <p:nvPr/>
        </p:nvSpPr>
        <p:spPr>
          <a:xfrm>
            <a:off x="721360" y="4690727"/>
            <a:ext cx="360680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4- </a:t>
            </a:r>
            <a:r>
              <a:rPr lang="en-GB" sz="2000" b="1" spc="300" dirty="0" err="1">
                <a:latin typeface="Neutraface Text Bold" panose="02000800040000020004" pitchFamily="50" charset="0"/>
              </a:rPr>
              <a:t>Tannoy</a:t>
            </a:r>
            <a:r>
              <a:rPr lang="en-GB" sz="2000" b="1" spc="300" dirty="0">
                <a:latin typeface="Neutraface Text Bold" panose="02000800040000020004" pitchFamily="50" charset="0"/>
              </a:rPr>
              <a:t> vs Radio’s</a:t>
            </a:r>
          </a:p>
        </p:txBody>
      </p:sp>
      <p:sp>
        <p:nvSpPr>
          <p:cNvPr id="14" name="Title 1">
            <a:extLst>
              <a:ext uri="{FF2B5EF4-FFF2-40B4-BE49-F238E27FC236}">
                <a16:creationId xmlns:a16="http://schemas.microsoft.com/office/drawing/2014/main" id="{978B3F86-E09E-42BE-A651-1CADA66483A5}"/>
              </a:ext>
            </a:extLst>
          </p:cNvPr>
          <p:cNvSpPr txBox="1">
            <a:spLocks/>
          </p:cNvSpPr>
          <p:nvPr/>
        </p:nvSpPr>
        <p:spPr>
          <a:xfrm>
            <a:off x="711200" y="5223098"/>
            <a:ext cx="310896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5- Noise Curtain</a:t>
            </a:r>
          </a:p>
        </p:txBody>
      </p:sp>
      <p:pic>
        <p:nvPicPr>
          <p:cNvPr id="4" name="Picture 3">
            <a:extLst>
              <a:ext uri="{FF2B5EF4-FFF2-40B4-BE49-F238E27FC236}">
                <a16:creationId xmlns:a16="http://schemas.microsoft.com/office/drawing/2014/main" id="{DE0FE1A9-C880-4BF9-85A6-D17AD83BC1E8}"/>
              </a:ext>
            </a:extLst>
          </p:cNvPr>
          <p:cNvPicPr>
            <a:picLocks noChangeAspect="1"/>
          </p:cNvPicPr>
          <p:nvPr/>
        </p:nvPicPr>
        <p:blipFill rotWithShape="1">
          <a:blip r:embed="rId2"/>
          <a:srcRect t="5260" r="25625" b="18011"/>
          <a:stretch/>
        </p:blipFill>
        <p:spPr>
          <a:xfrm>
            <a:off x="8492902" y="2083962"/>
            <a:ext cx="3219752" cy="4182243"/>
          </a:xfrm>
          <a:prstGeom prst="rect">
            <a:avLst/>
          </a:prstGeom>
        </p:spPr>
      </p:pic>
      <p:grpSp>
        <p:nvGrpSpPr>
          <p:cNvPr id="24" name="Group 23">
            <a:extLst>
              <a:ext uri="{FF2B5EF4-FFF2-40B4-BE49-F238E27FC236}">
                <a16:creationId xmlns:a16="http://schemas.microsoft.com/office/drawing/2014/main" id="{C997D2BF-476D-4B47-8D9D-6890A110215F}"/>
              </a:ext>
            </a:extLst>
          </p:cNvPr>
          <p:cNvGrpSpPr/>
          <p:nvPr/>
        </p:nvGrpSpPr>
        <p:grpSpPr>
          <a:xfrm>
            <a:off x="4824924" y="1955993"/>
            <a:ext cx="6473600" cy="4137694"/>
            <a:chOff x="4835503" y="-18025"/>
            <a:chExt cx="6473600" cy="4137694"/>
          </a:xfrm>
        </p:grpSpPr>
        <p:pic>
          <p:nvPicPr>
            <p:cNvPr id="21" name="Picture 20">
              <a:extLst>
                <a:ext uri="{FF2B5EF4-FFF2-40B4-BE49-F238E27FC236}">
                  <a16:creationId xmlns:a16="http://schemas.microsoft.com/office/drawing/2014/main" id="{5E13DC68-9B18-4F0C-8036-477AAA33510B}"/>
                </a:ext>
              </a:extLst>
            </p:cNvPr>
            <p:cNvPicPr>
              <a:picLocks noChangeAspect="1"/>
            </p:cNvPicPr>
            <p:nvPr/>
          </p:nvPicPr>
          <p:blipFill>
            <a:blip r:embed="rId3"/>
            <a:stretch>
              <a:fillRect/>
            </a:stretch>
          </p:blipFill>
          <p:spPr>
            <a:xfrm>
              <a:off x="4835503" y="-18025"/>
              <a:ext cx="6473600" cy="4137694"/>
            </a:xfrm>
            <a:prstGeom prst="rect">
              <a:avLst/>
            </a:prstGeom>
          </p:spPr>
        </p:pic>
        <p:sp>
          <p:nvSpPr>
            <p:cNvPr id="22" name="Rectangle 21">
              <a:extLst>
                <a:ext uri="{FF2B5EF4-FFF2-40B4-BE49-F238E27FC236}">
                  <a16:creationId xmlns:a16="http://schemas.microsoft.com/office/drawing/2014/main" id="{55CB7AAE-BA43-42D9-8507-F417F324F41D}"/>
                </a:ext>
              </a:extLst>
            </p:cNvPr>
            <p:cNvSpPr/>
            <p:nvPr/>
          </p:nvSpPr>
          <p:spPr>
            <a:xfrm>
              <a:off x="6149793" y="1066614"/>
              <a:ext cx="3530708" cy="1446550"/>
            </a:xfrm>
            <a:prstGeom prst="rect">
              <a:avLst/>
            </a:prstGeom>
            <a:noFill/>
          </p:spPr>
          <p:txBody>
            <a:bodyPr wrap="square" lIns="91440" tIns="45720" rIns="91440" bIns="45720">
              <a:spAutoFit/>
            </a:bodyPr>
            <a:lstStyle/>
            <a:p>
              <a:pPr algn="ctr"/>
              <a:r>
                <a:rPr lang="en-US" sz="4400" b="1" cap="none" spc="0" dirty="0">
                  <a:ln w="22225">
                    <a:solidFill>
                      <a:schemeClr val="accent2"/>
                    </a:solidFill>
                    <a:prstDash val="solid"/>
                  </a:ln>
                  <a:solidFill>
                    <a:srgbClr val="FF0000"/>
                  </a:solidFill>
                  <a:effectLst/>
                </a:rPr>
                <a:t>Perimeter Walks</a:t>
              </a:r>
            </a:p>
          </p:txBody>
        </p:sp>
      </p:grpSp>
      <p:sp>
        <p:nvSpPr>
          <p:cNvPr id="25" name="Title 1">
            <a:extLst>
              <a:ext uri="{FF2B5EF4-FFF2-40B4-BE49-F238E27FC236}">
                <a16:creationId xmlns:a16="http://schemas.microsoft.com/office/drawing/2014/main" id="{79ACA8FE-ED9E-460F-AC9B-C64B02EA5718}"/>
              </a:ext>
            </a:extLst>
          </p:cNvPr>
          <p:cNvSpPr txBox="1">
            <a:spLocks/>
          </p:cNvSpPr>
          <p:nvPr/>
        </p:nvSpPr>
        <p:spPr>
          <a:xfrm>
            <a:off x="752394" y="5754674"/>
            <a:ext cx="310896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6-Light Pollution</a:t>
            </a:r>
          </a:p>
        </p:txBody>
      </p:sp>
      <p:pic>
        <p:nvPicPr>
          <p:cNvPr id="2050" name="Picture 1" descr="image001">
            <a:extLst>
              <a:ext uri="{FF2B5EF4-FFF2-40B4-BE49-F238E27FC236}">
                <a16:creationId xmlns:a16="http://schemas.microsoft.com/office/drawing/2014/main" id="{28B6A62D-5DAB-440B-92B8-E6C4F1D4A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731" y="1756722"/>
            <a:ext cx="6272222" cy="471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s://scontent-lhr3-1.xx.fbcdn.net/v/t1.15752-9/s2048x2048/72633119_381352009474367_151121138729091072_n.jpg?_nc_cat=106&amp;_nc_oc=AQmtYwvFIKIyftRb-E0OKtCjSODNYQM9jxNQk_B5dYz_AyCxY4ztR9fmMHlgervFPU4&amp;_nc_ht=scontent-lhr3-1.xx&amp;oh=e3341444ab8ee0e5309141716aaa9e83&amp;oe=5E250086">
            <a:extLst>
              <a:ext uri="{FF2B5EF4-FFF2-40B4-BE49-F238E27FC236}">
                <a16:creationId xmlns:a16="http://schemas.microsoft.com/office/drawing/2014/main" id="{C3464BAB-6343-41B1-B2EC-D1EED70CD8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84" r="-1"/>
          <a:stretch/>
        </p:blipFill>
        <p:spPr bwMode="auto">
          <a:xfrm>
            <a:off x="4275298" y="1955993"/>
            <a:ext cx="4096145" cy="4438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1BC490-B311-43A8-B67A-01805E9A925D}"/>
              </a:ext>
            </a:extLst>
          </p:cNvPr>
          <p:cNvPicPr>
            <a:picLocks noChangeAspect="1"/>
          </p:cNvPicPr>
          <p:nvPr/>
        </p:nvPicPr>
        <p:blipFill>
          <a:blip r:embed="rId6"/>
          <a:stretch>
            <a:fillRect/>
          </a:stretch>
        </p:blipFill>
        <p:spPr>
          <a:xfrm>
            <a:off x="5629912" y="2207447"/>
            <a:ext cx="5576325" cy="4182244"/>
          </a:xfrm>
          <a:prstGeom prst="rect">
            <a:avLst/>
          </a:prstGeom>
        </p:spPr>
      </p:pic>
      <p:pic>
        <p:nvPicPr>
          <p:cNvPr id="15" name="Picture 14">
            <a:extLst>
              <a:ext uri="{FF2B5EF4-FFF2-40B4-BE49-F238E27FC236}">
                <a16:creationId xmlns:a16="http://schemas.microsoft.com/office/drawing/2014/main" id="{3BAB1FA1-368A-4E85-9C1C-BACEDD549B58}"/>
              </a:ext>
            </a:extLst>
          </p:cNvPr>
          <p:cNvPicPr>
            <a:picLocks noChangeAspect="1"/>
          </p:cNvPicPr>
          <p:nvPr/>
        </p:nvPicPr>
        <p:blipFill>
          <a:blip r:embed="rId7"/>
          <a:stretch>
            <a:fillRect/>
          </a:stretch>
        </p:blipFill>
        <p:spPr>
          <a:xfrm>
            <a:off x="4429160" y="2255095"/>
            <a:ext cx="3267043" cy="2390100"/>
          </a:xfrm>
          <a:prstGeom prst="rect">
            <a:avLst/>
          </a:prstGeom>
        </p:spPr>
      </p:pic>
      <p:pic>
        <p:nvPicPr>
          <p:cNvPr id="16" name="Picture 15">
            <a:extLst>
              <a:ext uri="{FF2B5EF4-FFF2-40B4-BE49-F238E27FC236}">
                <a16:creationId xmlns:a16="http://schemas.microsoft.com/office/drawing/2014/main" id="{B1EF8823-D0D5-419D-A1B5-B2DF6B37EBB0}"/>
              </a:ext>
            </a:extLst>
          </p:cNvPr>
          <p:cNvPicPr>
            <a:picLocks noChangeAspect="1"/>
          </p:cNvPicPr>
          <p:nvPr/>
        </p:nvPicPr>
        <p:blipFill>
          <a:blip r:embed="rId8"/>
          <a:stretch>
            <a:fillRect/>
          </a:stretch>
        </p:blipFill>
        <p:spPr>
          <a:xfrm>
            <a:off x="8548026" y="2202732"/>
            <a:ext cx="2266821" cy="3675144"/>
          </a:xfrm>
          <a:prstGeom prst="rect">
            <a:avLst/>
          </a:prstGeom>
        </p:spPr>
      </p:pic>
      <p:pic>
        <p:nvPicPr>
          <p:cNvPr id="2054" name="Picture 6" descr="https://scontent-lhr3-1.xx.fbcdn.net/v/t1.15752-9/73045344_2609682545974584_1706634271864651776_n.jpg?_nc_cat=104&amp;_nc_oc=AQlyBiHY3K3W4XUYRQCp-IPlLv3MBoRyMcquOKrJDTOECzhqbF4XuTO4P4CCmYinxNY&amp;_nc_ht=scontent-lhr3-1.xx&amp;oh=72c41d8aa481390040f4a6c11da10f7b&amp;oe=5E2B6226">
            <a:extLst>
              <a:ext uri="{FF2B5EF4-FFF2-40B4-BE49-F238E27FC236}">
                <a16:creationId xmlns:a16="http://schemas.microsoft.com/office/drawing/2014/main" id="{420904DF-DDFA-4845-8355-1695AA363A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1772" y="2533463"/>
            <a:ext cx="7043206" cy="3356837"/>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Close">
            <a:extLst>
              <a:ext uri="{FF2B5EF4-FFF2-40B4-BE49-F238E27FC236}">
                <a16:creationId xmlns:a16="http://schemas.microsoft.com/office/drawing/2014/main" id="{441C0C8E-0D60-4A86-AAE0-512ACEFA68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01888" y="2199811"/>
            <a:ext cx="2587242" cy="2587242"/>
          </a:xfrm>
          <a:prstGeom prst="rect">
            <a:avLst/>
          </a:prstGeom>
        </p:spPr>
      </p:pic>
      <p:pic>
        <p:nvPicPr>
          <p:cNvPr id="29" name="Graphic 28" descr="Checkmark">
            <a:extLst>
              <a:ext uri="{FF2B5EF4-FFF2-40B4-BE49-F238E27FC236}">
                <a16:creationId xmlns:a16="http://schemas.microsoft.com/office/drawing/2014/main" id="{19E8A76A-32E2-458E-A737-39564B05D0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65522" y="2536515"/>
            <a:ext cx="2779145" cy="2779145"/>
          </a:xfrm>
          <a:prstGeom prst="rect">
            <a:avLst/>
          </a:prstGeom>
        </p:spPr>
      </p:pic>
    </p:spTree>
    <p:extLst>
      <p:ext uri="{BB962C8B-B14F-4D97-AF65-F5344CB8AC3E}">
        <p14:creationId xmlns:p14="http://schemas.microsoft.com/office/powerpoint/2010/main" val="1171016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ppt_x"/>
                                          </p:val>
                                        </p:tav>
                                        <p:tav tm="100000">
                                          <p:val>
                                            <p:strVal val="#ppt_x"/>
                                          </p:val>
                                        </p:tav>
                                      </p:tavLst>
                                    </p:anim>
                                    <p:anim calcmode="lin" valueType="num">
                                      <p:cBhvr additive="base">
                                        <p:cTn id="7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050"/>
                                        </p:tgtEl>
                                        <p:attrNameLst>
                                          <p:attrName>style.visibility</p:attrName>
                                        </p:attrNameLst>
                                      </p:cBhvr>
                                      <p:to>
                                        <p:strVal val="visible"/>
                                      </p:to>
                                    </p:set>
                                    <p:animEffect transition="in" filter="fade">
                                      <p:cBhvr>
                                        <p:cTn id="109" dur="500"/>
                                        <p:tgtEl>
                                          <p:spTgt spid="205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2050"/>
                                        </p:tgtEl>
                                      </p:cBhvr>
                                    </p:animEffect>
                                    <p:set>
                                      <p:cBhvr>
                                        <p:cTn id="114" dur="1" fill="hold">
                                          <p:stCondLst>
                                            <p:cond delay="499"/>
                                          </p:stCondLst>
                                        </p:cTn>
                                        <p:tgtEl>
                                          <p:spTgt spid="205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054"/>
                                        </p:tgtEl>
                                        <p:attrNameLst>
                                          <p:attrName>style.visibility</p:attrName>
                                        </p:attrNameLst>
                                      </p:cBhvr>
                                      <p:to>
                                        <p:strVal val="visible"/>
                                      </p:to>
                                    </p:set>
                                    <p:animEffect transition="in" filter="fade">
                                      <p:cBhvr>
                                        <p:cTn id="123" dur="500"/>
                                        <p:tgtEl>
                                          <p:spTgt spid="2054"/>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3045"/>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74E6DBF-A8E3-4825-B6FF-C4DC3CE6D626}"/>
              </a:ext>
            </a:extLst>
          </p:cNvPr>
          <p:cNvSpPr>
            <a:spLocks noGrp="1"/>
          </p:cNvSpPr>
          <p:nvPr>
            <p:ph type="title"/>
          </p:nvPr>
        </p:nvSpPr>
        <p:spPr>
          <a:xfrm>
            <a:off x="990599" y="2179720"/>
            <a:ext cx="3647440" cy="485933"/>
          </a:xfrm>
        </p:spPr>
        <p:txBody>
          <a:bodyPr>
            <a:noAutofit/>
          </a:bodyPr>
          <a:lstStyle/>
          <a:p>
            <a:pPr algn="ctr"/>
            <a:r>
              <a:rPr lang="en-GB" sz="2400" b="1" spc="300" dirty="0">
                <a:solidFill>
                  <a:srgbClr val="33CCCC"/>
                </a:solidFill>
                <a:latin typeface="Neutraface Text Bold" panose="02000800040000020004" pitchFamily="50" charset="0"/>
              </a:rPr>
              <a:t>ESF PRIVATE EVENT</a:t>
            </a:r>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spc="600" dirty="0">
                <a:solidFill>
                  <a:srgbClr val="33CCCC"/>
                </a:solidFill>
                <a:latin typeface="Neutraface Text Bold" panose="02000800040000020004" pitchFamily="50" charset="0"/>
              </a:rPr>
              <a:t>POOL UPDATE</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sp>
        <p:nvSpPr>
          <p:cNvPr id="7" name="Title 1">
            <a:extLst>
              <a:ext uri="{FF2B5EF4-FFF2-40B4-BE49-F238E27FC236}">
                <a16:creationId xmlns:a16="http://schemas.microsoft.com/office/drawing/2014/main" id="{44CB06BF-2929-4243-8C59-BD74FA88A538}"/>
              </a:ext>
            </a:extLst>
          </p:cNvPr>
          <p:cNvSpPr txBox="1">
            <a:spLocks/>
          </p:cNvSpPr>
          <p:nvPr/>
        </p:nvSpPr>
        <p:spPr>
          <a:xfrm>
            <a:off x="990599" y="1340090"/>
            <a:ext cx="1021080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ISSUES RAISED AND ACTIONS TAKEN</a:t>
            </a:r>
          </a:p>
        </p:txBody>
      </p:sp>
      <p:sp>
        <p:nvSpPr>
          <p:cNvPr id="10" name="Title 1">
            <a:extLst>
              <a:ext uri="{FF2B5EF4-FFF2-40B4-BE49-F238E27FC236}">
                <a16:creationId xmlns:a16="http://schemas.microsoft.com/office/drawing/2014/main" id="{E5DA8E71-0F47-4A8C-AB0F-5FD3E093A293}"/>
              </a:ext>
            </a:extLst>
          </p:cNvPr>
          <p:cNvSpPr txBox="1">
            <a:spLocks/>
          </p:cNvSpPr>
          <p:nvPr/>
        </p:nvSpPr>
        <p:spPr>
          <a:xfrm>
            <a:off x="838200" y="2809481"/>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u="sng" spc="300" dirty="0">
                <a:latin typeface="Neutraface Text Bold" panose="02000800040000020004" pitchFamily="50" charset="0"/>
              </a:rPr>
              <a:t>ACTIONS</a:t>
            </a:r>
          </a:p>
        </p:txBody>
      </p:sp>
      <p:sp>
        <p:nvSpPr>
          <p:cNvPr id="11" name="Title 1">
            <a:extLst>
              <a:ext uri="{FF2B5EF4-FFF2-40B4-BE49-F238E27FC236}">
                <a16:creationId xmlns:a16="http://schemas.microsoft.com/office/drawing/2014/main" id="{572B6108-3E36-4B72-9D7B-710E470AF882}"/>
              </a:ext>
            </a:extLst>
          </p:cNvPr>
          <p:cNvSpPr txBox="1">
            <a:spLocks/>
          </p:cNvSpPr>
          <p:nvPr/>
        </p:nvSpPr>
        <p:spPr>
          <a:xfrm>
            <a:off x="3464560" y="2179719"/>
            <a:ext cx="7548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spc="300" dirty="0">
                <a:latin typeface="Neutraface Text Bold" panose="02000800040000020004" pitchFamily="50" charset="0"/>
              </a:rPr>
              <a:t>8</a:t>
            </a:r>
            <a:r>
              <a:rPr lang="en-GB" sz="1800" b="1" spc="300" baseline="30000" dirty="0">
                <a:latin typeface="Neutraface Text Bold" panose="02000800040000020004" pitchFamily="50" charset="0"/>
              </a:rPr>
              <a:t>th </a:t>
            </a:r>
            <a:r>
              <a:rPr lang="en-GB" sz="1800" b="1" spc="300" dirty="0">
                <a:latin typeface="Neutraface Text Bold" panose="02000800040000020004" pitchFamily="50" charset="0"/>
              </a:rPr>
              <a:t>- 11</a:t>
            </a:r>
            <a:r>
              <a:rPr lang="en-GB" sz="1800" b="1" spc="300" baseline="30000" dirty="0">
                <a:latin typeface="Neutraface Text Bold" panose="02000800040000020004" pitchFamily="50" charset="0"/>
              </a:rPr>
              <a:t>th</a:t>
            </a:r>
            <a:r>
              <a:rPr lang="en-GB" sz="1800" b="1" spc="300" dirty="0">
                <a:latin typeface="Neutraface Text Bold" panose="02000800040000020004" pitchFamily="50" charset="0"/>
              </a:rPr>
              <a:t> May 2020 &amp; 15</a:t>
            </a:r>
            <a:r>
              <a:rPr lang="en-GB" sz="1800" b="1" spc="300" baseline="30000" dirty="0">
                <a:latin typeface="Neutraface Text Bold" panose="02000800040000020004" pitchFamily="50" charset="0"/>
              </a:rPr>
              <a:t>TH - </a:t>
            </a:r>
            <a:r>
              <a:rPr lang="en-GB" sz="1800" b="1" spc="300" dirty="0">
                <a:latin typeface="Neutraface Text Bold" panose="02000800040000020004" pitchFamily="50" charset="0"/>
              </a:rPr>
              <a:t>18</a:t>
            </a:r>
            <a:r>
              <a:rPr lang="en-GB" sz="1800" b="1" spc="300" baseline="30000" dirty="0">
                <a:latin typeface="Neutraface Text Bold" panose="02000800040000020004" pitchFamily="50" charset="0"/>
              </a:rPr>
              <a:t>TH</a:t>
            </a:r>
            <a:r>
              <a:rPr lang="en-GB" sz="1800" b="1" spc="300" dirty="0">
                <a:latin typeface="Neutraface Text Bold" panose="02000800040000020004" pitchFamily="50" charset="0"/>
              </a:rPr>
              <a:t> MAY 2020</a:t>
            </a:r>
          </a:p>
        </p:txBody>
      </p:sp>
      <p:sp>
        <p:nvSpPr>
          <p:cNvPr id="12" name="Title 1">
            <a:extLst>
              <a:ext uri="{FF2B5EF4-FFF2-40B4-BE49-F238E27FC236}">
                <a16:creationId xmlns:a16="http://schemas.microsoft.com/office/drawing/2014/main" id="{7A2B86BF-9458-4B83-B56C-0803DBBFF504}"/>
              </a:ext>
            </a:extLst>
          </p:cNvPr>
          <p:cNvSpPr txBox="1">
            <a:spLocks/>
          </p:cNvSpPr>
          <p:nvPr/>
        </p:nvSpPr>
        <p:spPr>
          <a:xfrm>
            <a:off x="731520" y="3541478"/>
            <a:ext cx="5171441"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1- Amended Operating Times</a:t>
            </a:r>
          </a:p>
        </p:txBody>
      </p:sp>
      <p:sp>
        <p:nvSpPr>
          <p:cNvPr id="13" name="Title 1">
            <a:extLst>
              <a:ext uri="{FF2B5EF4-FFF2-40B4-BE49-F238E27FC236}">
                <a16:creationId xmlns:a16="http://schemas.microsoft.com/office/drawing/2014/main" id="{6467157A-8164-43FD-8369-AC9509DF8E0E}"/>
              </a:ext>
            </a:extLst>
          </p:cNvPr>
          <p:cNvSpPr txBox="1">
            <a:spLocks/>
          </p:cNvSpPr>
          <p:nvPr/>
        </p:nvSpPr>
        <p:spPr>
          <a:xfrm>
            <a:off x="731521" y="4417304"/>
            <a:ext cx="4490720" cy="4682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2- Amended Age Groups</a:t>
            </a:r>
          </a:p>
        </p:txBody>
      </p:sp>
    </p:spTree>
    <p:extLst>
      <p:ext uri="{BB962C8B-B14F-4D97-AF65-F5344CB8AC3E}">
        <p14:creationId xmlns:p14="http://schemas.microsoft.com/office/powerpoint/2010/main" val="32442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3045"/>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spc="600" dirty="0">
                <a:solidFill>
                  <a:srgbClr val="33CCCC"/>
                </a:solidFill>
                <a:latin typeface="Neutraface Text Bold" panose="02000800040000020004" pitchFamily="50" charset="0"/>
              </a:rPr>
              <a:t>POOL UPDATE</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sp>
        <p:nvSpPr>
          <p:cNvPr id="10" name="Title 1">
            <a:extLst>
              <a:ext uri="{FF2B5EF4-FFF2-40B4-BE49-F238E27FC236}">
                <a16:creationId xmlns:a16="http://schemas.microsoft.com/office/drawing/2014/main" id="{E5DA8E71-0F47-4A8C-AB0F-5FD3E093A293}"/>
              </a:ext>
            </a:extLst>
          </p:cNvPr>
          <p:cNvSpPr txBox="1">
            <a:spLocks/>
          </p:cNvSpPr>
          <p:nvPr/>
        </p:nvSpPr>
        <p:spPr>
          <a:xfrm>
            <a:off x="838200" y="1892960"/>
            <a:ext cx="3946742"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u="sng" spc="300" dirty="0">
                <a:latin typeface="Neutraface Text Bold" panose="02000800040000020004" pitchFamily="50" charset="0"/>
              </a:rPr>
              <a:t>OUTSTANDING ISSUES</a:t>
            </a:r>
          </a:p>
        </p:txBody>
      </p:sp>
      <p:sp>
        <p:nvSpPr>
          <p:cNvPr id="12" name="Title 1">
            <a:extLst>
              <a:ext uri="{FF2B5EF4-FFF2-40B4-BE49-F238E27FC236}">
                <a16:creationId xmlns:a16="http://schemas.microsoft.com/office/drawing/2014/main" id="{7A2B86BF-9458-4B83-B56C-0803DBBFF504}"/>
              </a:ext>
            </a:extLst>
          </p:cNvPr>
          <p:cNvSpPr txBox="1">
            <a:spLocks/>
          </p:cNvSpPr>
          <p:nvPr/>
        </p:nvSpPr>
        <p:spPr>
          <a:xfrm>
            <a:off x="581207" y="2802177"/>
            <a:ext cx="5171441"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b="1" spc="300" dirty="0">
              <a:latin typeface="Neutraface Text Bold" panose="02000800040000020004" pitchFamily="50" charset="0"/>
            </a:endParaRPr>
          </a:p>
        </p:txBody>
      </p:sp>
      <p:sp>
        <p:nvSpPr>
          <p:cNvPr id="13" name="Title 1">
            <a:extLst>
              <a:ext uri="{FF2B5EF4-FFF2-40B4-BE49-F238E27FC236}">
                <a16:creationId xmlns:a16="http://schemas.microsoft.com/office/drawing/2014/main" id="{6467157A-8164-43FD-8369-AC9509DF8E0E}"/>
              </a:ext>
            </a:extLst>
          </p:cNvPr>
          <p:cNvSpPr txBox="1">
            <a:spLocks/>
          </p:cNvSpPr>
          <p:nvPr/>
        </p:nvSpPr>
        <p:spPr>
          <a:xfrm>
            <a:off x="851353" y="2668709"/>
            <a:ext cx="4490720" cy="4682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b="1" spc="300" dirty="0">
              <a:latin typeface="Neutraface Text Bold" panose="02000800040000020004" pitchFamily="50" charset="0"/>
            </a:endParaRPr>
          </a:p>
        </p:txBody>
      </p:sp>
      <p:sp>
        <p:nvSpPr>
          <p:cNvPr id="9" name="TextBox 8">
            <a:extLst>
              <a:ext uri="{FF2B5EF4-FFF2-40B4-BE49-F238E27FC236}">
                <a16:creationId xmlns:a16="http://schemas.microsoft.com/office/drawing/2014/main" id="{5CE052A0-4108-4E14-B9D0-DB0F7B478C1B}"/>
              </a:ext>
            </a:extLst>
          </p:cNvPr>
          <p:cNvSpPr txBox="1"/>
          <p:nvPr/>
        </p:nvSpPr>
        <p:spPr>
          <a:xfrm>
            <a:off x="851352" y="2580361"/>
            <a:ext cx="10609127" cy="1631216"/>
          </a:xfrm>
          <a:prstGeom prst="rect">
            <a:avLst/>
          </a:prstGeom>
          <a:noFill/>
        </p:spPr>
        <p:txBody>
          <a:bodyPr wrap="square" rtlCol="0">
            <a:spAutoFit/>
          </a:bodyPr>
          <a:lstStyle/>
          <a:p>
            <a:pPr marL="285750" indent="-285750">
              <a:buFont typeface="Arial" panose="020B0604020202020204" pitchFamily="34" charset="0"/>
              <a:buChar char="•"/>
            </a:pPr>
            <a:r>
              <a:rPr lang="en-GB" sz="2000" b="1" dirty="0"/>
              <a:t>CHP Units- silencers being installed on Mon 14</a:t>
            </a:r>
            <a:r>
              <a:rPr lang="en-GB" sz="2000" b="1" baseline="30000" dirty="0"/>
              <a:t>th</a:t>
            </a:r>
            <a:r>
              <a:rPr lang="en-GB" sz="2000" b="1" dirty="0"/>
              <a:t> (Today!), Tuesday 15</a:t>
            </a:r>
            <a:r>
              <a:rPr lang="en-GB" sz="2000" b="1" baseline="30000" dirty="0"/>
              <a:t>th</a:t>
            </a:r>
            <a:r>
              <a:rPr lang="en-GB" sz="2000" b="1" dirty="0"/>
              <a:t> and Wednesday 16</a:t>
            </a:r>
            <a:r>
              <a:rPr lang="en-GB" sz="2000" b="1" baseline="30000" dirty="0"/>
              <a:t>th</a:t>
            </a:r>
            <a:r>
              <a:rPr lang="en-GB" sz="2000" b="1" dirty="0"/>
              <a:t>. </a:t>
            </a:r>
          </a:p>
          <a:p>
            <a:endParaRPr lang="en-GB" sz="2000" dirty="0"/>
          </a:p>
          <a:p>
            <a:pPr marL="285750" indent="-285750">
              <a:buFont typeface="Arial" panose="020B0604020202020204" pitchFamily="34" charset="0"/>
              <a:buChar char="•"/>
            </a:pPr>
            <a:r>
              <a:rPr lang="en-GB" sz="2000" b="1" dirty="0"/>
              <a:t>(Combined Heat and Power units)</a:t>
            </a:r>
          </a:p>
          <a:p>
            <a:endParaRPr lang="en-GB" sz="2000" dirty="0"/>
          </a:p>
          <a:p>
            <a:pPr marL="285750" indent="-285750">
              <a:buFont typeface="Arial" panose="020B0604020202020204" pitchFamily="34" charset="0"/>
              <a:buChar char="•"/>
            </a:pPr>
            <a:r>
              <a:rPr lang="en-GB" sz="2000" b="1" dirty="0"/>
              <a:t>This should eliminate the issues residents have been hearing with white noise…</a:t>
            </a:r>
          </a:p>
        </p:txBody>
      </p:sp>
    </p:spTree>
    <p:extLst>
      <p:ext uri="{BB962C8B-B14F-4D97-AF65-F5344CB8AC3E}">
        <p14:creationId xmlns:p14="http://schemas.microsoft.com/office/powerpoint/2010/main" val="89247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3045"/>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spc="600" dirty="0">
                <a:solidFill>
                  <a:srgbClr val="33CCCC"/>
                </a:solidFill>
                <a:latin typeface="Neutraface Text Bold" panose="02000800040000020004" pitchFamily="50" charset="0"/>
              </a:rPr>
              <a:t>POOL UPDATE</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sp>
        <p:nvSpPr>
          <p:cNvPr id="7" name="Title 1">
            <a:extLst>
              <a:ext uri="{FF2B5EF4-FFF2-40B4-BE49-F238E27FC236}">
                <a16:creationId xmlns:a16="http://schemas.microsoft.com/office/drawing/2014/main" id="{44CB06BF-2929-4243-8C59-BD74FA88A538}"/>
              </a:ext>
            </a:extLst>
          </p:cNvPr>
          <p:cNvSpPr txBox="1">
            <a:spLocks/>
          </p:cNvSpPr>
          <p:nvPr/>
        </p:nvSpPr>
        <p:spPr>
          <a:xfrm>
            <a:off x="990599" y="1447721"/>
            <a:ext cx="1021080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WHAT’S HAPPENING WITH THE OLD POOL?</a:t>
            </a:r>
          </a:p>
        </p:txBody>
      </p:sp>
      <p:pic>
        <p:nvPicPr>
          <p:cNvPr id="1026" name="Picture 2" descr="https://scontent-lhr3-1.xx.fbcdn.net/v/t1.15752-9/s2048x2048/72339258_2416667341735688_1076975689560752128_n.jpg?_nc_cat=110&amp;_nc_oc=AQlZjyK4sx0PNkgNN95g882MpSOZ6l4XDvOsKzHZpRPRZsMi26WKkEmF8zpfdOedv_Q&amp;_nc_ht=scontent-lhr3-1.xx&amp;oh=f7fac50f45b07f399c7c5b7c6962a754&amp;oe=5E37CA8A">
            <a:extLst>
              <a:ext uri="{FF2B5EF4-FFF2-40B4-BE49-F238E27FC236}">
                <a16:creationId xmlns:a16="http://schemas.microsoft.com/office/drawing/2014/main" id="{0C240F96-8A89-4230-95B7-56E1770C8D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131"/>
          <a:stretch/>
        </p:blipFill>
        <p:spPr bwMode="auto">
          <a:xfrm>
            <a:off x="2966719" y="2095024"/>
            <a:ext cx="6258560" cy="4124485"/>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Question mark">
            <a:extLst>
              <a:ext uri="{FF2B5EF4-FFF2-40B4-BE49-F238E27FC236}">
                <a16:creationId xmlns:a16="http://schemas.microsoft.com/office/drawing/2014/main" id="{9F2E5FE2-48DD-4B4F-9A04-EFC14C3E00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54343" y="1233487"/>
            <a:ext cx="914400" cy="914400"/>
          </a:xfrm>
          <a:prstGeom prst="rect">
            <a:avLst/>
          </a:prstGeom>
        </p:spPr>
      </p:pic>
      <p:pic>
        <p:nvPicPr>
          <p:cNvPr id="17" name="Graphic 16" descr="Question mark">
            <a:extLst>
              <a:ext uri="{FF2B5EF4-FFF2-40B4-BE49-F238E27FC236}">
                <a16:creationId xmlns:a16="http://schemas.microsoft.com/office/drawing/2014/main" id="{B128AF22-5FB4-4C25-BB7F-4D6810521A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141940">
            <a:off x="10271474" y="3055064"/>
            <a:ext cx="1482024" cy="1425496"/>
          </a:xfrm>
          <a:prstGeom prst="rect">
            <a:avLst/>
          </a:prstGeom>
        </p:spPr>
      </p:pic>
      <p:pic>
        <p:nvPicPr>
          <p:cNvPr id="18" name="Graphic 17" descr="Question mark">
            <a:extLst>
              <a:ext uri="{FF2B5EF4-FFF2-40B4-BE49-F238E27FC236}">
                <a16:creationId xmlns:a16="http://schemas.microsoft.com/office/drawing/2014/main" id="{01D799F3-9B6D-4F30-8E4A-3A5CF90F77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68023">
            <a:off x="1232230" y="2713085"/>
            <a:ext cx="1205954" cy="1205954"/>
          </a:xfrm>
          <a:prstGeom prst="rect">
            <a:avLst/>
          </a:prstGeom>
        </p:spPr>
      </p:pic>
      <p:pic>
        <p:nvPicPr>
          <p:cNvPr id="19" name="Graphic 18" descr="Question mark">
            <a:extLst>
              <a:ext uri="{FF2B5EF4-FFF2-40B4-BE49-F238E27FC236}">
                <a16:creationId xmlns:a16="http://schemas.microsoft.com/office/drawing/2014/main" id="{F7A78FCB-3336-4976-8326-139C952FB4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47598">
            <a:off x="10434322" y="5002678"/>
            <a:ext cx="914400" cy="914400"/>
          </a:xfrm>
          <a:prstGeom prst="rect">
            <a:avLst/>
          </a:prstGeom>
        </p:spPr>
      </p:pic>
      <p:pic>
        <p:nvPicPr>
          <p:cNvPr id="20" name="Graphic 19" descr="Question mark">
            <a:extLst>
              <a:ext uri="{FF2B5EF4-FFF2-40B4-BE49-F238E27FC236}">
                <a16:creationId xmlns:a16="http://schemas.microsoft.com/office/drawing/2014/main" id="{42D968D5-890D-4B9E-A6D0-94D9460FAB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141940">
            <a:off x="1003946" y="4459760"/>
            <a:ext cx="1482024" cy="1425496"/>
          </a:xfrm>
          <a:prstGeom prst="rect">
            <a:avLst/>
          </a:prstGeom>
        </p:spPr>
      </p:pic>
      <p:pic>
        <p:nvPicPr>
          <p:cNvPr id="21" name="Graphic 20" descr="Question mark">
            <a:extLst>
              <a:ext uri="{FF2B5EF4-FFF2-40B4-BE49-F238E27FC236}">
                <a16:creationId xmlns:a16="http://schemas.microsoft.com/office/drawing/2014/main" id="{BDCD88B1-B1B7-4276-BE5C-A3DBD687B0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399" y="1273081"/>
            <a:ext cx="914400" cy="914400"/>
          </a:xfrm>
          <a:prstGeom prst="rect">
            <a:avLst/>
          </a:prstGeom>
        </p:spPr>
      </p:pic>
    </p:spTree>
    <p:extLst>
      <p:ext uri="{BB962C8B-B14F-4D97-AF65-F5344CB8AC3E}">
        <p14:creationId xmlns:p14="http://schemas.microsoft.com/office/powerpoint/2010/main" val="12408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randombar(horizontal)">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3045"/>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spc="600" dirty="0">
                <a:solidFill>
                  <a:srgbClr val="33CCCC"/>
                </a:solidFill>
                <a:latin typeface="Neutraface Text Bold" panose="02000800040000020004" pitchFamily="50" charset="0"/>
              </a:rPr>
              <a:t>OUR SUCCESS STORIES</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sp>
        <p:nvSpPr>
          <p:cNvPr id="7" name="Title 1">
            <a:extLst>
              <a:ext uri="{FF2B5EF4-FFF2-40B4-BE49-F238E27FC236}">
                <a16:creationId xmlns:a16="http://schemas.microsoft.com/office/drawing/2014/main" id="{44CB06BF-2929-4243-8C59-BD74FA88A538}"/>
              </a:ext>
            </a:extLst>
          </p:cNvPr>
          <p:cNvSpPr txBox="1">
            <a:spLocks/>
          </p:cNvSpPr>
          <p:nvPr/>
        </p:nvSpPr>
        <p:spPr>
          <a:xfrm>
            <a:off x="990599" y="1447721"/>
            <a:ext cx="1021080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spc="300" dirty="0">
                <a:latin typeface="Neutraface Text Bold" panose="02000800040000020004" pitchFamily="50" charset="0"/>
              </a:rPr>
              <a:t>LONG TERM SUCCESS AND SUSTAINABILITY OF BUTLIN’S RESORT</a:t>
            </a:r>
          </a:p>
        </p:txBody>
      </p:sp>
      <p:pic>
        <p:nvPicPr>
          <p:cNvPr id="2" name="Picture 1">
            <a:extLst>
              <a:ext uri="{FF2B5EF4-FFF2-40B4-BE49-F238E27FC236}">
                <a16:creationId xmlns:a16="http://schemas.microsoft.com/office/drawing/2014/main" id="{35C81C4B-6032-405C-88D8-049BF0D01D96}"/>
              </a:ext>
            </a:extLst>
          </p:cNvPr>
          <p:cNvPicPr>
            <a:picLocks noChangeAspect="1"/>
          </p:cNvPicPr>
          <p:nvPr/>
        </p:nvPicPr>
        <p:blipFill>
          <a:blip r:embed="rId2"/>
          <a:stretch>
            <a:fillRect/>
          </a:stretch>
        </p:blipFill>
        <p:spPr>
          <a:xfrm>
            <a:off x="2306160" y="1933654"/>
            <a:ext cx="7579677" cy="4507348"/>
          </a:xfrm>
          <a:prstGeom prst="rect">
            <a:avLst/>
          </a:prstGeom>
        </p:spPr>
      </p:pic>
    </p:spTree>
    <p:extLst>
      <p:ext uri="{BB962C8B-B14F-4D97-AF65-F5344CB8AC3E}">
        <p14:creationId xmlns:p14="http://schemas.microsoft.com/office/powerpoint/2010/main" val="3272544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41723-FBED-4EF0-9455-582B49BF4D2A}"/>
              </a:ext>
            </a:extLst>
          </p:cNvPr>
          <p:cNvSpPr/>
          <p:nvPr/>
        </p:nvSpPr>
        <p:spPr>
          <a:xfrm>
            <a:off x="293914" y="223045"/>
            <a:ext cx="11604171" cy="640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4F5513AF-0EE9-48B1-86E3-1C1222084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spc="600" dirty="0">
                <a:solidFill>
                  <a:srgbClr val="33CCCC"/>
                </a:solidFill>
                <a:latin typeface="Neutraface Text Bold" panose="02000800040000020004" pitchFamily="50" charset="0"/>
              </a:rPr>
              <a:t>CHARITY SUPPORT</a:t>
            </a:r>
          </a:p>
        </p:txBody>
      </p:sp>
      <p:sp>
        <p:nvSpPr>
          <p:cNvPr id="8" name="Title 1">
            <a:extLst>
              <a:ext uri="{FF2B5EF4-FFF2-40B4-BE49-F238E27FC236}">
                <a16:creationId xmlns:a16="http://schemas.microsoft.com/office/drawing/2014/main" id="{E01D4586-C9E1-4D05-8BEC-8572B567E6C3}"/>
              </a:ext>
            </a:extLst>
          </p:cNvPr>
          <p:cNvSpPr txBox="1">
            <a:spLocks/>
          </p:cNvSpPr>
          <p:nvPr/>
        </p:nvSpPr>
        <p:spPr>
          <a:xfrm>
            <a:off x="731520" y="3045144"/>
            <a:ext cx="2214880" cy="485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33CCCC"/>
              </a:solidFill>
              <a:latin typeface="Neutraface Text Bold" panose="02000800040000020004" pitchFamily="50" charset="0"/>
            </a:endParaRPr>
          </a:p>
        </p:txBody>
      </p:sp>
      <p:pic>
        <p:nvPicPr>
          <p:cNvPr id="4" name="Picture 3">
            <a:extLst>
              <a:ext uri="{FF2B5EF4-FFF2-40B4-BE49-F238E27FC236}">
                <a16:creationId xmlns:a16="http://schemas.microsoft.com/office/drawing/2014/main" id="{1804DC4D-FDC7-4E4C-B0B4-A700D5F07805}"/>
              </a:ext>
            </a:extLst>
          </p:cNvPr>
          <p:cNvPicPr>
            <a:picLocks noChangeAspect="1"/>
          </p:cNvPicPr>
          <p:nvPr/>
        </p:nvPicPr>
        <p:blipFill>
          <a:blip r:embed="rId2"/>
          <a:stretch>
            <a:fillRect/>
          </a:stretch>
        </p:blipFill>
        <p:spPr>
          <a:xfrm>
            <a:off x="605211" y="1609249"/>
            <a:ext cx="5498879" cy="2119471"/>
          </a:xfrm>
          <a:prstGeom prst="rect">
            <a:avLst/>
          </a:prstGeom>
        </p:spPr>
      </p:pic>
      <p:pic>
        <p:nvPicPr>
          <p:cNvPr id="10" name="Picture 9">
            <a:extLst>
              <a:ext uri="{FF2B5EF4-FFF2-40B4-BE49-F238E27FC236}">
                <a16:creationId xmlns:a16="http://schemas.microsoft.com/office/drawing/2014/main" id="{7C01210F-8DC7-4398-B9E3-3B3FFFBD5BEF}"/>
              </a:ext>
            </a:extLst>
          </p:cNvPr>
          <p:cNvPicPr>
            <a:picLocks noChangeAspect="1"/>
          </p:cNvPicPr>
          <p:nvPr/>
        </p:nvPicPr>
        <p:blipFill>
          <a:blip r:embed="rId3"/>
          <a:stretch>
            <a:fillRect/>
          </a:stretch>
        </p:blipFill>
        <p:spPr>
          <a:xfrm>
            <a:off x="5849060" y="4342488"/>
            <a:ext cx="5667300" cy="1522729"/>
          </a:xfrm>
          <a:prstGeom prst="rect">
            <a:avLst/>
          </a:prstGeom>
        </p:spPr>
      </p:pic>
      <p:pic>
        <p:nvPicPr>
          <p:cNvPr id="11" name="Picture 10">
            <a:extLst>
              <a:ext uri="{FF2B5EF4-FFF2-40B4-BE49-F238E27FC236}">
                <a16:creationId xmlns:a16="http://schemas.microsoft.com/office/drawing/2014/main" id="{8E416ABE-0AD2-4558-901E-7CA38B29F3DD}"/>
              </a:ext>
            </a:extLst>
          </p:cNvPr>
          <p:cNvPicPr>
            <a:picLocks noChangeAspect="1"/>
          </p:cNvPicPr>
          <p:nvPr/>
        </p:nvPicPr>
        <p:blipFill>
          <a:blip r:embed="rId4"/>
          <a:stretch>
            <a:fillRect/>
          </a:stretch>
        </p:blipFill>
        <p:spPr>
          <a:xfrm>
            <a:off x="731520" y="4176021"/>
            <a:ext cx="5229225" cy="1666875"/>
          </a:xfrm>
          <a:prstGeom prst="rect">
            <a:avLst/>
          </a:prstGeom>
        </p:spPr>
      </p:pic>
      <p:pic>
        <p:nvPicPr>
          <p:cNvPr id="12" name="Picture 11">
            <a:extLst>
              <a:ext uri="{FF2B5EF4-FFF2-40B4-BE49-F238E27FC236}">
                <a16:creationId xmlns:a16="http://schemas.microsoft.com/office/drawing/2014/main" id="{0FFF24FF-AE5B-49D2-80B0-FBA42F5FBBCE}"/>
              </a:ext>
            </a:extLst>
          </p:cNvPr>
          <p:cNvPicPr>
            <a:picLocks noChangeAspect="1"/>
          </p:cNvPicPr>
          <p:nvPr/>
        </p:nvPicPr>
        <p:blipFill>
          <a:blip r:embed="rId5"/>
          <a:stretch>
            <a:fillRect/>
          </a:stretch>
        </p:blipFill>
        <p:spPr>
          <a:xfrm>
            <a:off x="6195975" y="1609249"/>
            <a:ext cx="5610225" cy="2266950"/>
          </a:xfrm>
          <a:prstGeom prst="rect">
            <a:avLst/>
          </a:prstGeom>
        </p:spPr>
      </p:pic>
    </p:spTree>
    <p:extLst>
      <p:ext uri="{BB962C8B-B14F-4D97-AF65-F5344CB8AC3E}">
        <p14:creationId xmlns:p14="http://schemas.microsoft.com/office/powerpoint/2010/main" val="13552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4D1432-9C35-4AC9-A2B5-19336059DCD9}"/>
              </a:ext>
            </a:extLst>
          </p:cNvPr>
          <p:cNvSpPr/>
          <p:nvPr/>
        </p:nvSpPr>
        <p:spPr>
          <a:xfrm>
            <a:off x="449035" y="568416"/>
            <a:ext cx="11332029" cy="5410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2CD5AFD-6896-401D-9BF2-F8F8D27A6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952" y="6471192"/>
            <a:ext cx="802496" cy="310967"/>
          </a:xfrm>
          <a:prstGeom prst="rect">
            <a:avLst/>
          </a:prstGeom>
        </p:spPr>
      </p:pic>
      <p:sp>
        <p:nvSpPr>
          <p:cNvPr id="4" name="Title 3">
            <a:extLst>
              <a:ext uri="{FF2B5EF4-FFF2-40B4-BE49-F238E27FC236}">
                <a16:creationId xmlns:a16="http://schemas.microsoft.com/office/drawing/2014/main" id="{44E81F40-E744-44F8-B18E-513BBE4D9990}"/>
              </a:ext>
            </a:extLst>
          </p:cNvPr>
          <p:cNvSpPr>
            <a:spLocks noGrp="1"/>
          </p:cNvSpPr>
          <p:nvPr>
            <p:ph type="ctrTitle"/>
          </p:nvPr>
        </p:nvSpPr>
        <p:spPr/>
        <p:txBody>
          <a:bodyPr/>
          <a:lstStyle/>
          <a:p>
            <a:endParaRPr lang="en-GB"/>
          </a:p>
        </p:txBody>
      </p:sp>
      <p:pic>
        <p:nvPicPr>
          <p:cNvPr id="10" name="Picture 9" descr="A close up of a mans face&#10;&#10;Description automatically generated">
            <a:extLst>
              <a:ext uri="{FF2B5EF4-FFF2-40B4-BE49-F238E27FC236}">
                <a16:creationId xmlns:a16="http://schemas.microsoft.com/office/drawing/2014/main" id="{35946BE3-86A9-4F04-BDF7-69D64A2ED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69" y="146960"/>
            <a:ext cx="11519261" cy="6253111"/>
          </a:xfrm>
          <a:prstGeom prst="rect">
            <a:avLst/>
          </a:prstGeom>
        </p:spPr>
      </p:pic>
    </p:spTree>
    <p:extLst>
      <p:ext uri="{BB962C8B-B14F-4D97-AF65-F5344CB8AC3E}">
        <p14:creationId xmlns:p14="http://schemas.microsoft.com/office/powerpoint/2010/main" val="1458594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6345</TotalTime>
  <Words>398</Words>
  <Application>Microsoft Office PowerPoint</Application>
  <PresentationFormat>Widescreen</PresentationFormat>
  <Paragraphs>75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Century Gothic</vt:lpstr>
      <vt:lpstr>Neutraface Text Bold</vt:lpstr>
      <vt:lpstr>Neutraface Text Demi</vt:lpstr>
      <vt:lpstr>Office Theme</vt:lpstr>
      <vt:lpstr>MONDAY 14TH OCTOBER 2019</vt:lpstr>
      <vt:lpstr>PURPOSE</vt:lpstr>
      <vt:lpstr>ISSUES RAISED AND ACTIONS TAKEN</vt:lpstr>
      <vt:lpstr>ESF PRIVATE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PEAK 2019 UPDATE &amp; KEY DATES</dc:title>
  <dc:creator>Reid, Naomi - Bognor Regis</dc:creator>
  <cp:lastModifiedBy>Reid, Naomi - Bognor Regis</cp:lastModifiedBy>
  <cp:revision>51</cp:revision>
  <dcterms:created xsi:type="dcterms:W3CDTF">2019-07-18T13:14:39Z</dcterms:created>
  <dcterms:modified xsi:type="dcterms:W3CDTF">2019-10-14T16:18:19Z</dcterms:modified>
</cp:coreProperties>
</file>